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

</file>

<file path=ppt/media/image1.jp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3315315" cy="10287000"/>
          </a:xfrm>
          <a:custGeom>
            <a:avLst/>
            <a:gdLst/>
            <a:ahLst/>
            <a:cxnLst/>
            <a:rect l="l" t="t" r="r" b="b"/>
            <a:pathLst>
              <a:path w="13315315" h="10287000">
                <a:moveTo>
                  <a:pt x="0" y="10286999"/>
                </a:moveTo>
                <a:lnTo>
                  <a:pt x="13314892" y="10286999"/>
                </a:lnTo>
                <a:lnTo>
                  <a:pt x="13314892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EBFD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13314892" y="0"/>
            <a:ext cx="4973320" cy="10287000"/>
          </a:xfrm>
          <a:custGeom>
            <a:avLst/>
            <a:gdLst/>
            <a:ahLst/>
            <a:cxnLst/>
            <a:rect l="l" t="t" r="r" b="b"/>
            <a:pathLst>
              <a:path w="4973319" h="10287000">
                <a:moveTo>
                  <a:pt x="4973107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4973107" y="0"/>
                </a:lnTo>
                <a:lnTo>
                  <a:pt x="4973107" y="10286999"/>
                </a:lnTo>
                <a:close/>
              </a:path>
            </a:pathLst>
          </a:custGeom>
          <a:solidFill>
            <a:srgbClr val="74E6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3967204" y="0"/>
            <a:ext cx="4320795" cy="85257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13801802" y="11"/>
            <a:ext cx="4486275" cy="8719820"/>
          </a:xfrm>
          <a:custGeom>
            <a:avLst/>
            <a:gdLst/>
            <a:ahLst/>
            <a:cxnLst/>
            <a:rect l="l" t="t" r="r" b="b"/>
            <a:pathLst>
              <a:path w="4486275" h="8719820">
                <a:moveTo>
                  <a:pt x="4486186" y="8481403"/>
                </a:moveTo>
                <a:lnTo>
                  <a:pt x="0" y="3995166"/>
                </a:lnTo>
                <a:lnTo>
                  <a:pt x="0" y="8719566"/>
                </a:lnTo>
                <a:lnTo>
                  <a:pt x="4486186" y="8719566"/>
                </a:lnTo>
                <a:lnTo>
                  <a:pt x="4486186" y="8481403"/>
                </a:lnTo>
                <a:close/>
              </a:path>
              <a:path w="4486275" h="8719820">
                <a:moveTo>
                  <a:pt x="4486186" y="0"/>
                </a:moveTo>
                <a:lnTo>
                  <a:pt x="2088591" y="0"/>
                </a:lnTo>
                <a:lnTo>
                  <a:pt x="4486186" y="2397620"/>
                </a:lnTo>
                <a:lnTo>
                  <a:pt x="4486186" y="0"/>
                </a:lnTo>
                <a:close/>
              </a:path>
            </a:pathLst>
          </a:custGeom>
          <a:solidFill>
            <a:srgbClr val="74E6D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14956868" y="4648315"/>
            <a:ext cx="2857500" cy="2857500"/>
          </a:xfrm>
          <a:custGeom>
            <a:avLst/>
            <a:gdLst/>
            <a:ahLst/>
            <a:cxnLst/>
            <a:rect l="l" t="t" r="r" b="b"/>
            <a:pathLst>
              <a:path w="2857500" h="2857500">
                <a:moveTo>
                  <a:pt x="2857500" y="2851404"/>
                </a:moveTo>
                <a:lnTo>
                  <a:pt x="2857500" y="2857434"/>
                </a:lnTo>
                <a:lnTo>
                  <a:pt x="1911271" y="2857434"/>
                </a:lnTo>
                <a:lnTo>
                  <a:pt x="0" y="947848"/>
                </a:lnTo>
                <a:lnTo>
                  <a:pt x="0" y="3531"/>
                </a:lnTo>
                <a:lnTo>
                  <a:pt x="3534" y="0"/>
                </a:lnTo>
                <a:lnTo>
                  <a:pt x="2857500" y="2851404"/>
                </a:lnTo>
                <a:close/>
              </a:path>
            </a:pathLst>
          </a:custGeom>
          <a:solidFill>
            <a:srgbClr val="EBFDFF">
              <a:alpha val="297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14956868" y="5596163"/>
            <a:ext cx="1911350" cy="1910080"/>
          </a:xfrm>
          <a:custGeom>
            <a:avLst/>
            <a:gdLst/>
            <a:ahLst/>
            <a:cxnLst/>
            <a:rect l="l" t="t" r="r" b="b"/>
            <a:pathLst>
              <a:path w="1911350" h="1910079">
                <a:moveTo>
                  <a:pt x="1911271" y="1909586"/>
                </a:moveTo>
                <a:lnTo>
                  <a:pt x="959027" y="1909586"/>
                </a:lnTo>
                <a:lnTo>
                  <a:pt x="0" y="951407"/>
                </a:lnTo>
                <a:lnTo>
                  <a:pt x="0" y="0"/>
                </a:lnTo>
                <a:lnTo>
                  <a:pt x="1911271" y="1909586"/>
                </a:lnTo>
                <a:close/>
              </a:path>
            </a:pathLst>
          </a:custGeom>
          <a:solidFill>
            <a:srgbClr val="EBFDFF">
              <a:alpha val="497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bg object 22"/>
          <p:cNvSpPr/>
          <p:nvPr/>
        </p:nvSpPr>
        <p:spPr>
          <a:xfrm>
            <a:off x="14956868" y="6547571"/>
            <a:ext cx="959485" cy="958215"/>
          </a:xfrm>
          <a:custGeom>
            <a:avLst/>
            <a:gdLst/>
            <a:ahLst/>
            <a:cxnLst/>
            <a:rect l="l" t="t" r="r" b="b"/>
            <a:pathLst>
              <a:path w="959484" h="958215">
                <a:moveTo>
                  <a:pt x="959027" y="958178"/>
                </a:moveTo>
                <a:lnTo>
                  <a:pt x="6812" y="958178"/>
                </a:lnTo>
                <a:lnTo>
                  <a:pt x="0" y="951372"/>
                </a:lnTo>
                <a:lnTo>
                  <a:pt x="0" y="0"/>
                </a:lnTo>
                <a:lnTo>
                  <a:pt x="959027" y="958178"/>
                </a:lnTo>
                <a:close/>
              </a:path>
            </a:pathLst>
          </a:custGeom>
          <a:solidFill>
            <a:srgbClr val="EBFDF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bg object 23"/>
          <p:cNvSpPr/>
          <p:nvPr/>
        </p:nvSpPr>
        <p:spPr>
          <a:xfrm>
            <a:off x="16102193" y="8720634"/>
            <a:ext cx="1573530" cy="1566545"/>
          </a:xfrm>
          <a:custGeom>
            <a:avLst/>
            <a:gdLst/>
            <a:ahLst/>
            <a:cxnLst/>
            <a:rect l="l" t="t" r="r" b="b"/>
            <a:pathLst>
              <a:path w="1573530" h="1566545">
                <a:moveTo>
                  <a:pt x="1573399" y="1566364"/>
                </a:moveTo>
                <a:lnTo>
                  <a:pt x="1000778" y="1566364"/>
                </a:lnTo>
                <a:lnTo>
                  <a:pt x="0" y="568694"/>
                </a:lnTo>
                <a:lnTo>
                  <a:pt x="0" y="2124"/>
                </a:lnTo>
                <a:lnTo>
                  <a:pt x="2131" y="0"/>
                </a:lnTo>
                <a:lnTo>
                  <a:pt x="1573399" y="1566364"/>
                </a:lnTo>
                <a:close/>
              </a:path>
            </a:pathLst>
          </a:custGeom>
          <a:solidFill>
            <a:srgbClr val="EBFDFF">
              <a:alpha val="297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4" name="bg object 24"/>
          <p:cNvSpPr/>
          <p:nvPr/>
        </p:nvSpPr>
        <p:spPr>
          <a:xfrm>
            <a:off x="16102193" y="9289328"/>
            <a:ext cx="1001394" cy="998219"/>
          </a:xfrm>
          <a:custGeom>
            <a:avLst/>
            <a:gdLst/>
            <a:ahLst/>
            <a:cxnLst/>
            <a:rect l="l" t="t" r="r" b="b"/>
            <a:pathLst>
              <a:path w="1001394" h="998220">
                <a:moveTo>
                  <a:pt x="1000778" y="997670"/>
                </a:moveTo>
                <a:lnTo>
                  <a:pt x="428165" y="997670"/>
                </a:lnTo>
                <a:lnTo>
                  <a:pt x="0" y="570835"/>
                </a:lnTo>
                <a:lnTo>
                  <a:pt x="0" y="0"/>
                </a:lnTo>
                <a:lnTo>
                  <a:pt x="1000778" y="997670"/>
                </a:lnTo>
                <a:close/>
              </a:path>
            </a:pathLst>
          </a:custGeom>
          <a:solidFill>
            <a:srgbClr val="EBFDFF">
              <a:alpha val="497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bg object 25"/>
          <p:cNvSpPr/>
          <p:nvPr/>
        </p:nvSpPr>
        <p:spPr>
          <a:xfrm>
            <a:off x="16102193" y="9860164"/>
            <a:ext cx="428625" cy="427355"/>
          </a:xfrm>
          <a:custGeom>
            <a:avLst/>
            <a:gdLst/>
            <a:ahLst/>
            <a:cxnLst/>
            <a:rect l="l" t="t" r="r" b="b"/>
            <a:pathLst>
              <a:path w="428625" h="427354">
                <a:moveTo>
                  <a:pt x="428165" y="426834"/>
                </a:moveTo>
                <a:lnTo>
                  <a:pt x="0" y="426834"/>
                </a:lnTo>
                <a:lnTo>
                  <a:pt x="0" y="0"/>
                </a:lnTo>
                <a:lnTo>
                  <a:pt x="428165" y="426834"/>
                </a:lnTo>
                <a:close/>
              </a:path>
            </a:pathLst>
          </a:custGeom>
          <a:solidFill>
            <a:srgbClr val="EBFDF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bg object 26"/>
          <p:cNvSpPr/>
          <p:nvPr/>
        </p:nvSpPr>
        <p:spPr>
          <a:xfrm>
            <a:off x="17119202" y="0"/>
            <a:ext cx="1169035" cy="1028700"/>
          </a:xfrm>
          <a:custGeom>
            <a:avLst/>
            <a:gdLst/>
            <a:ahLst/>
            <a:cxnLst/>
            <a:rect l="l" t="t" r="r" b="b"/>
            <a:pathLst>
              <a:path w="1169034" h="1028700">
                <a:moveTo>
                  <a:pt x="1168796" y="798390"/>
                </a:moveTo>
                <a:lnTo>
                  <a:pt x="1168796" y="1028601"/>
                </a:lnTo>
                <a:lnTo>
                  <a:pt x="933412" y="1028601"/>
                </a:lnTo>
                <a:lnTo>
                  <a:pt x="0" y="92998"/>
                </a:lnTo>
                <a:lnTo>
                  <a:pt x="0" y="0"/>
                </a:lnTo>
                <a:lnTo>
                  <a:pt x="372262" y="0"/>
                </a:lnTo>
                <a:lnTo>
                  <a:pt x="1168796" y="798390"/>
                </a:lnTo>
                <a:close/>
              </a:path>
            </a:pathLst>
          </a:custGeom>
          <a:solidFill>
            <a:srgbClr val="EBFDFF">
              <a:alpha val="297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7" name="bg object 27"/>
          <p:cNvSpPr/>
          <p:nvPr/>
        </p:nvSpPr>
        <p:spPr>
          <a:xfrm>
            <a:off x="17117499" y="91290"/>
            <a:ext cx="935355" cy="937894"/>
          </a:xfrm>
          <a:custGeom>
            <a:avLst/>
            <a:gdLst/>
            <a:ahLst/>
            <a:cxnLst/>
            <a:rect l="l" t="t" r="r" b="b"/>
            <a:pathLst>
              <a:path w="935355" h="937894">
                <a:moveTo>
                  <a:pt x="935115" y="937311"/>
                </a:moveTo>
                <a:lnTo>
                  <a:pt x="470066" y="937311"/>
                </a:lnTo>
                <a:lnTo>
                  <a:pt x="0" y="466142"/>
                </a:lnTo>
                <a:lnTo>
                  <a:pt x="0" y="0"/>
                </a:lnTo>
                <a:lnTo>
                  <a:pt x="935115" y="937311"/>
                </a:lnTo>
                <a:close/>
              </a:path>
            </a:pathLst>
          </a:custGeom>
          <a:solidFill>
            <a:srgbClr val="EBFDFF">
              <a:alpha val="497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8" name="bg object 28"/>
          <p:cNvSpPr/>
          <p:nvPr/>
        </p:nvSpPr>
        <p:spPr>
          <a:xfrm>
            <a:off x="17117499" y="557433"/>
            <a:ext cx="470534" cy="471170"/>
          </a:xfrm>
          <a:custGeom>
            <a:avLst/>
            <a:gdLst/>
            <a:ahLst/>
            <a:cxnLst/>
            <a:rect l="l" t="t" r="r" b="b"/>
            <a:pathLst>
              <a:path w="470534" h="471169">
                <a:moveTo>
                  <a:pt x="470066" y="471168"/>
                </a:moveTo>
                <a:lnTo>
                  <a:pt x="5030" y="471168"/>
                </a:lnTo>
                <a:lnTo>
                  <a:pt x="0" y="466125"/>
                </a:lnTo>
                <a:lnTo>
                  <a:pt x="0" y="0"/>
                </a:lnTo>
                <a:lnTo>
                  <a:pt x="470066" y="471168"/>
                </a:lnTo>
                <a:close/>
              </a:path>
            </a:pathLst>
          </a:custGeom>
          <a:solidFill>
            <a:srgbClr val="EBFDF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9" name="bg object 29"/>
          <p:cNvSpPr/>
          <p:nvPr/>
        </p:nvSpPr>
        <p:spPr>
          <a:xfrm>
            <a:off x="13887831" y="8191541"/>
            <a:ext cx="1066800" cy="1066800"/>
          </a:xfrm>
          <a:custGeom>
            <a:avLst/>
            <a:gdLst/>
            <a:ahLst/>
            <a:cxnLst/>
            <a:rect l="l" t="t" r="r" b="b"/>
            <a:pathLst>
              <a:path w="1066800" h="1066800">
                <a:moveTo>
                  <a:pt x="1066799" y="1058526"/>
                </a:moveTo>
                <a:lnTo>
                  <a:pt x="1066799" y="1066692"/>
                </a:lnTo>
                <a:lnTo>
                  <a:pt x="717524" y="1066692"/>
                </a:lnTo>
                <a:lnTo>
                  <a:pt x="0" y="353831"/>
                </a:lnTo>
                <a:lnTo>
                  <a:pt x="0" y="1322"/>
                </a:lnTo>
                <a:lnTo>
                  <a:pt x="1331" y="0"/>
                </a:lnTo>
                <a:lnTo>
                  <a:pt x="1066799" y="1058526"/>
                </a:lnTo>
                <a:close/>
              </a:path>
            </a:pathLst>
          </a:custGeom>
          <a:solidFill>
            <a:srgbClr val="EBFDFF">
              <a:alpha val="297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0" name="bg object 30"/>
          <p:cNvSpPr/>
          <p:nvPr/>
        </p:nvSpPr>
        <p:spPr>
          <a:xfrm>
            <a:off x="13886525" y="8544076"/>
            <a:ext cx="719455" cy="714375"/>
          </a:xfrm>
          <a:custGeom>
            <a:avLst/>
            <a:gdLst/>
            <a:ahLst/>
            <a:cxnLst/>
            <a:rect l="l" t="t" r="r" b="b"/>
            <a:pathLst>
              <a:path w="719455" h="714375">
                <a:moveTo>
                  <a:pt x="718830" y="714157"/>
                </a:moveTo>
                <a:lnTo>
                  <a:pt x="361343" y="714157"/>
                </a:lnTo>
                <a:lnTo>
                  <a:pt x="0" y="355164"/>
                </a:lnTo>
                <a:lnTo>
                  <a:pt x="0" y="0"/>
                </a:lnTo>
                <a:lnTo>
                  <a:pt x="718830" y="714157"/>
                </a:lnTo>
                <a:close/>
              </a:path>
            </a:pathLst>
          </a:custGeom>
          <a:solidFill>
            <a:srgbClr val="EBFDFF">
              <a:alpha val="497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1" name="bg object 31"/>
          <p:cNvSpPr/>
          <p:nvPr/>
        </p:nvSpPr>
        <p:spPr>
          <a:xfrm>
            <a:off x="13886525" y="8899241"/>
            <a:ext cx="361950" cy="359410"/>
          </a:xfrm>
          <a:custGeom>
            <a:avLst/>
            <a:gdLst/>
            <a:ahLst/>
            <a:cxnLst/>
            <a:rect l="l" t="t" r="r" b="b"/>
            <a:pathLst>
              <a:path w="361950" h="359409">
                <a:moveTo>
                  <a:pt x="361343" y="358993"/>
                </a:moveTo>
                <a:lnTo>
                  <a:pt x="3867" y="358993"/>
                </a:lnTo>
                <a:lnTo>
                  <a:pt x="0" y="355151"/>
                </a:lnTo>
                <a:lnTo>
                  <a:pt x="0" y="0"/>
                </a:lnTo>
                <a:lnTo>
                  <a:pt x="361343" y="358993"/>
                </a:lnTo>
                <a:close/>
              </a:path>
            </a:pathLst>
          </a:custGeom>
          <a:solidFill>
            <a:srgbClr val="EBFDFF">
              <a:alpha val="799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33369" y="326300"/>
            <a:ext cx="1642126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500" b="1" i="0">
                <a:solidFill>
                  <a:srgbClr val="04445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rgbClr val="04445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500" b="1" i="0">
                <a:solidFill>
                  <a:srgbClr val="04445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500" b="1" i="0">
                <a:solidFill>
                  <a:srgbClr val="04445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685511" y="3501453"/>
            <a:ext cx="4916976" cy="863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500" b="1" i="0">
                <a:solidFill>
                  <a:srgbClr val="04445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21821" y="4527995"/>
            <a:ext cx="16644356" cy="35458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rgbClr val="04445D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624120" y="2621531"/>
            <a:ext cx="2664460" cy="6230620"/>
          </a:xfrm>
          <a:custGeom>
            <a:avLst/>
            <a:gdLst/>
            <a:ahLst/>
            <a:cxnLst/>
            <a:rect l="l" t="t" r="r" b="b"/>
            <a:pathLst>
              <a:path w="2664459" h="6230620">
                <a:moveTo>
                  <a:pt x="0" y="6230381"/>
                </a:moveTo>
                <a:lnTo>
                  <a:pt x="2663878" y="6230381"/>
                </a:lnTo>
                <a:lnTo>
                  <a:pt x="2663878" y="0"/>
                </a:lnTo>
                <a:lnTo>
                  <a:pt x="0" y="0"/>
                </a:lnTo>
                <a:lnTo>
                  <a:pt x="0" y="623038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298" y="9469309"/>
            <a:ext cx="15615285" cy="817880"/>
          </a:xfrm>
          <a:custGeom>
            <a:avLst/>
            <a:gdLst/>
            <a:ahLst/>
            <a:cxnLst/>
            <a:rect l="l" t="t" r="r" b="b"/>
            <a:pathLst>
              <a:path w="15615285" h="817879">
                <a:moveTo>
                  <a:pt x="0" y="817689"/>
                </a:moveTo>
                <a:lnTo>
                  <a:pt x="15615184" y="817689"/>
                </a:lnTo>
                <a:lnTo>
                  <a:pt x="15615184" y="0"/>
                </a:lnTo>
                <a:lnTo>
                  <a:pt x="0" y="0"/>
                </a:lnTo>
                <a:lnTo>
                  <a:pt x="0" y="817689"/>
                </a:lnTo>
                <a:close/>
              </a:path>
            </a:pathLst>
          </a:custGeom>
          <a:solidFill>
            <a:srgbClr val="000341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" name="object 4"/>
          <p:cNvGrpSpPr/>
          <p:nvPr/>
        </p:nvGrpSpPr>
        <p:grpSpPr>
          <a:xfrm>
            <a:off x="-801" y="0"/>
            <a:ext cx="18289270" cy="9469755"/>
            <a:chOff x="-801" y="0"/>
            <a:chExt cx="18289270" cy="9469755"/>
          </a:xfrm>
        </p:grpSpPr>
        <p:sp>
          <p:nvSpPr>
            <p:cNvPr id="5" name="object 5"/>
            <p:cNvSpPr/>
            <p:nvPr/>
          </p:nvSpPr>
          <p:spPr>
            <a:xfrm>
              <a:off x="3982022" y="0"/>
              <a:ext cx="14305976" cy="8851913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-801" y="1758404"/>
              <a:ext cx="15625444" cy="7711440"/>
            </a:xfrm>
            <a:custGeom>
              <a:avLst/>
              <a:gdLst/>
              <a:ahLst/>
              <a:cxnLst/>
              <a:rect l="l" t="t" r="r" b="b"/>
              <a:pathLst>
                <a:path w="15625444" h="7711440">
                  <a:moveTo>
                    <a:pt x="15624921" y="7710905"/>
                  </a:moveTo>
                  <a:lnTo>
                    <a:pt x="0" y="7710905"/>
                  </a:lnTo>
                  <a:lnTo>
                    <a:pt x="0" y="0"/>
                  </a:lnTo>
                  <a:lnTo>
                    <a:pt x="15624921" y="0"/>
                  </a:lnTo>
                  <a:lnTo>
                    <a:pt x="15624921" y="7710905"/>
                  </a:lnTo>
                  <a:close/>
                </a:path>
              </a:pathLst>
            </a:custGeom>
            <a:solidFill>
              <a:srgbClr val="000341">
                <a:alpha val="8077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2631608" y="2704955"/>
            <a:ext cx="9286240" cy="5090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500" spc="-50" b="1">
                <a:solidFill>
                  <a:srgbClr val="FFFFFF"/>
                </a:solidFill>
                <a:latin typeface="Cambria"/>
                <a:cs typeface="Cambria"/>
              </a:rPr>
              <a:t>Capstone</a:t>
            </a:r>
            <a:r>
              <a:rPr dirty="0" sz="9500" spc="440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9500" spc="-145" b="1">
                <a:solidFill>
                  <a:srgbClr val="FFFFFF"/>
                </a:solidFill>
                <a:latin typeface="Cambria"/>
                <a:cs typeface="Cambria"/>
              </a:rPr>
              <a:t>Project</a:t>
            </a:r>
            <a:endParaRPr sz="9500">
              <a:latin typeface="Cambria"/>
              <a:cs typeface="Cambria"/>
            </a:endParaRPr>
          </a:p>
          <a:p>
            <a:pPr marL="12700" marR="661670">
              <a:lnSpc>
                <a:spcPts val="9490"/>
              </a:lnSpc>
              <a:spcBef>
                <a:spcPts val="9490"/>
              </a:spcBef>
            </a:pPr>
            <a:r>
              <a:rPr dirty="0" sz="9500" spc="95" b="1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dirty="0" sz="9500" spc="-65" b="1">
                <a:solidFill>
                  <a:srgbClr val="FFFFFF"/>
                </a:solidFill>
                <a:latin typeface="Cambria"/>
                <a:cs typeface="Cambria"/>
              </a:rPr>
              <a:t>battle </a:t>
            </a:r>
            <a:r>
              <a:rPr dirty="0" sz="9500" spc="130" b="1">
                <a:solidFill>
                  <a:srgbClr val="FFFFFF"/>
                </a:solidFill>
                <a:latin typeface="Cambria"/>
                <a:cs typeface="Cambria"/>
              </a:rPr>
              <a:t>of  </a:t>
            </a:r>
            <a:r>
              <a:rPr dirty="0" sz="9500" spc="785" b="1">
                <a:solidFill>
                  <a:srgbClr val="FFFFFF"/>
                </a:solidFill>
                <a:latin typeface="Cambria"/>
                <a:cs typeface="Cambria"/>
              </a:rPr>
              <a:t>N</a:t>
            </a:r>
            <a:r>
              <a:rPr dirty="0" sz="9500" spc="-445" b="1">
                <a:solidFill>
                  <a:srgbClr val="FFFFFF"/>
                </a:solidFill>
                <a:latin typeface="Cambria"/>
                <a:cs typeface="Cambria"/>
              </a:rPr>
              <a:t>e</a:t>
            </a:r>
            <a:r>
              <a:rPr dirty="0" sz="9500" spc="10" b="1">
                <a:solidFill>
                  <a:srgbClr val="FFFFFF"/>
                </a:solidFill>
                <a:latin typeface="Cambria"/>
                <a:cs typeface="Cambria"/>
              </a:rPr>
              <a:t>i</a:t>
            </a:r>
            <a:r>
              <a:rPr dirty="0" sz="9500" spc="140" b="1">
                <a:solidFill>
                  <a:srgbClr val="FFFFFF"/>
                </a:solidFill>
                <a:latin typeface="Cambria"/>
                <a:cs typeface="Cambria"/>
              </a:rPr>
              <a:t>g</a:t>
            </a:r>
            <a:r>
              <a:rPr dirty="0" sz="9500" spc="215" b="1">
                <a:solidFill>
                  <a:srgbClr val="FFFFFF"/>
                </a:solidFill>
                <a:latin typeface="Cambria"/>
                <a:cs typeface="Cambria"/>
              </a:rPr>
              <a:t>h</a:t>
            </a:r>
            <a:r>
              <a:rPr dirty="0" sz="9500" spc="-260" b="1">
                <a:solidFill>
                  <a:srgbClr val="FFFFFF"/>
                </a:solidFill>
                <a:latin typeface="Cambria"/>
                <a:cs typeface="Cambria"/>
              </a:rPr>
              <a:t>b</a:t>
            </a:r>
            <a:r>
              <a:rPr dirty="0" sz="9500" spc="-375" b="1">
                <a:solidFill>
                  <a:srgbClr val="FFFFFF"/>
                </a:solidFill>
                <a:latin typeface="Cambria"/>
                <a:cs typeface="Cambria"/>
              </a:rPr>
              <a:t>o</a:t>
            </a:r>
            <a:r>
              <a:rPr dirty="0" sz="9500" spc="110" b="1">
                <a:solidFill>
                  <a:srgbClr val="FFFFFF"/>
                </a:solidFill>
                <a:latin typeface="Cambria"/>
                <a:cs typeface="Cambria"/>
              </a:rPr>
              <a:t>u</a:t>
            </a:r>
            <a:r>
              <a:rPr dirty="0" sz="9500" spc="-170" b="1">
                <a:solidFill>
                  <a:srgbClr val="FFFFFF"/>
                </a:solidFill>
                <a:latin typeface="Cambria"/>
                <a:cs typeface="Cambria"/>
              </a:rPr>
              <a:t>r</a:t>
            </a:r>
            <a:r>
              <a:rPr dirty="0" sz="9500" spc="215" b="1">
                <a:solidFill>
                  <a:srgbClr val="FFFFFF"/>
                </a:solidFill>
                <a:latin typeface="Cambria"/>
                <a:cs typeface="Cambria"/>
              </a:rPr>
              <a:t>h</a:t>
            </a:r>
            <a:r>
              <a:rPr dirty="0" sz="9500" spc="-375" b="1">
                <a:solidFill>
                  <a:srgbClr val="FFFFFF"/>
                </a:solidFill>
                <a:latin typeface="Cambria"/>
                <a:cs typeface="Cambria"/>
              </a:rPr>
              <a:t>oo</a:t>
            </a:r>
            <a:r>
              <a:rPr dirty="0" sz="9500" spc="-114" b="1">
                <a:solidFill>
                  <a:srgbClr val="FFFFFF"/>
                </a:solidFill>
                <a:latin typeface="Cambria"/>
                <a:cs typeface="Cambria"/>
              </a:rPr>
              <a:t>d</a:t>
            </a:r>
            <a:endParaRPr sz="9500">
              <a:latin typeface="Cambria"/>
              <a:cs typeface="Cambri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7877" y="4013648"/>
            <a:ext cx="251460" cy="3776345"/>
          </a:xfrm>
          <a:prstGeom prst="rect">
            <a:avLst/>
          </a:prstGeom>
        </p:spPr>
        <p:txBody>
          <a:bodyPr wrap="square" lIns="0" tIns="12700" rIns="0" bIns="0" rtlCol="0" vert="vert270">
            <a:spAutoFit/>
          </a:bodyPr>
          <a:lstStyle/>
          <a:p>
            <a:pPr marL="12700">
              <a:lnSpc>
                <a:spcPts val="1875"/>
              </a:lnSpc>
              <a:spcBef>
                <a:spcPts val="100"/>
              </a:spcBef>
            </a:pPr>
            <a:r>
              <a:rPr dirty="0" sz="1750" spc="650">
                <a:solidFill>
                  <a:srgbClr val="DB3C4D"/>
                </a:solidFill>
                <a:latin typeface="Lucida Sans Unicode"/>
                <a:cs typeface="Lucida Sans Unicode"/>
              </a:rPr>
              <a:t>COURSERA</a:t>
            </a:r>
            <a:r>
              <a:rPr dirty="0" sz="1750" spc="370">
                <a:solidFill>
                  <a:srgbClr val="DB3C4D"/>
                </a:solidFill>
                <a:latin typeface="Lucida Sans Unicode"/>
                <a:cs typeface="Lucida Sans Unicode"/>
              </a:rPr>
              <a:t> </a:t>
            </a:r>
            <a:r>
              <a:rPr dirty="0" sz="1750" spc="640">
                <a:solidFill>
                  <a:srgbClr val="DB3C4D"/>
                </a:solidFill>
                <a:latin typeface="Lucida Sans Unicode"/>
                <a:cs typeface="Lucida Sans Unicode"/>
              </a:rPr>
              <a:t>CAPSTONE</a:t>
            </a:r>
            <a:endParaRPr sz="175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694876" y="1987219"/>
            <a:ext cx="15594330" cy="8300084"/>
          </a:xfrm>
          <a:custGeom>
            <a:avLst/>
            <a:gdLst/>
            <a:ahLst/>
            <a:cxnLst/>
            <a:rect l="l" t="t" r="r" b="b"/>
            <a:pathLst>
              <a:path w="15594330" h="8300084">
                <a:moveTo>
                  <a:pt x="18110" y="0"/>
                </a:moveTo>
                <a:lnTo>
                  <a:pt x="0" y="0"/>
                </a:lnTo>
                <a:lnTo>
                  <a:pt x="0" y="1268387"/>
                </a:lnTo>
                <a:lnTo>
                  <a:pt x="18110" y="1268387"/>
                </a:lnTo>
                <a:lnTo>
                  <a:pt x="18110" y="0"/>
                </a:lnTo>
                <a:close/>
              </a:path>
              <a:path w="15594330" h="8300084">
                <a:moveTo>
                  <a:pt x="6456947" y="6858228"/>
                </a:moveTo>
                <a:lnTo>
                  <a:pt x="6438824" y="6858228"/>
                </a:lnTo>
                <a:lnTo>
                  <a:pt x="6438824" y="8299780"/>
                </a:lnTo>
                <a:lnTo>
                  <a:pt x="6456947" y="8299780"/>
                </a:lnTo>
                <a:lnTo>
                  <a:pt x="6456947" y="6858228"/>
                </a:lnTo>
                <a:close/>
              </a:path>
              <a:path w="15594330" h="8300084">
                <a:moveTo>
                  <a:pt x="15594013" y="6858838"/>
                </a:moveTo>
                <a:lnTo>
                  <a:pt x="14190548" y="6858838"/>
                </a:lnTo>
                <a:lnTo>
                  <a:pt x="14190548" y="6876961"/>
                </a:lnTo>
                <a:lnTo>
                  <a:pt x="15594013" y="6876961"/>
                </a:lnTo>
                <a:lnTo>
                  <a:pt x="15594013" y="6858838"/>
                </a:lnTo>
                <a:close/>
              </a:path>
            </a:pathLst>
          </a:custGeom>
          <a:solidFill>
            <a:srgbClr val="DB3C4D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"/>
            <a:ext cx="18288000" cy="10287000"/>
            <a:chOff x="0" y="5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5"/>
              <a:ext cx="18287999" cy="1028699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8096839" y="836801"/>
              <a:ext cx="2095500" cy="2095500"/>
            </a:xfrm>
            <a:custGeom>
              <a:avLst/>
              <a:gdLst/>
              <a:ahLst/>
              <a:cxnLst/>
              <a:rect l="l" t="t" r="r" b="b"/>
              <a:pathLst>
                <a:path w="2095500" h="2095500">
                  <a:moveTo>
                    <a:pt x="0" y="2095500"/>
                  </a:moveTo>
                  <a:lnTo>
                    <a:pt x="1047" y="209550"/>
                  </a:lnTo>
                  <a:lnTo>
                    <a:pt x="6521" y="161487"/>
                  </a:lnTo>
                  <a:lnTo>
                    <a:pt x="22131" y="117375"/>
                  </a:lnTo>
                  <a:lnTo>
                    <a:pt x="46656" y="78468"/>
                  </a:lnTo>
                  <a:lnTo>
                    <a:pt x="78880" y="46021"/>
                  </a:lnTo>
                  <a:lnTo>
                    <a:pt x="117583" y="21291"/>
                  </a:lnTo>
                  <a:lnTo>
                    <a:pt x="161545" y="5531"/>
                  </a:lnTo>
                  <a:lnTo>
                    <a:pt x="209550" y="0"/>
                  </a:lnTo>
                  <a:lnTo>
                    <a:pt x="1885950" y="0"/>
                  </a:lnTo>
                  <a:lnTo>
                    <a:pt x="1934012" y="5531"/>
                  </a:lnTo>
                  <a:lnTo>
                    <a:pt x="1978124" y="21291"/>
                  </a:lnTo>
                  <a:lnTo>
                    <a:pt x="2017031" y="46021"/>
                  </a:lnTo>
                  <a:lnTo>
                    <a:pt x="2049478" y="78468"/>
                  </a:lnTo>
                  <a:lnTo>
                    <a:pt x="2074209" y="117375"/>
                  </a:lnTo>
                  <a:lnTo>
                    <a:pt x="2089968" y="161487"/>
                  </a:lnTo>
                  <a:lnTo>
                    <a:pt x="2095500" y="209550"/>
                  </a:lnTo>
                  <a:lnTo>
                    <a:pt x="2095500" y="419100"/>
                  </a:lnTo>
                  <a:lnTo>
                    <a:pt x="419100" y="419100"/>
                  </a:lnTo>
                  <a:lnTo>
                    <a:pt x="419100" y="1257300"/>
                  </a:lnTo>
                  <a:lnTo>
                    <a:pt x="2095500" y="1257300"/>
                  </a:lnTo>
                  <a:lnTo>
                    <a:pt x="2095500" y="1466850"/>
                  </a:lnTo>
                  <a:lnTo>
                    <a:pt x="2089968" y="1514912"/>
                  </a:lnTo>
                  <a:lnTo>
                    <a:pt x="2074209" y="1559024"/>
                  </a:lnTo>
                  <a:lnTo>
                    <a:pt x="2049478" y="1597931"/>
                  </a:lnTo>
                  <a:lnTo>
                    <a:pt x="2017031" y="1630378"/>
                  </a:lnTo>
                  <a:lnTo>
                    <a:pt x="1978124" y="1655109"/>
                  </a:lnTo>
                  <a:lnTo>
                    <a:pt x="1934012" y="1670868"/>
                  </a:lnTo>
                  <a:lnTo>
                    <a:pt x="1885950" y="1676400"/>
                  </a:lnTo>
                  <a:lnTo>
                    <a:pt x="419100" y="1676400"/>
                  </a:lnTo>
                  <a:lnTo>
                    <a:pt x="0" y="2095500"/>
                  </a:lnTo>
                  <a:close/>
                </a:path>
                <a:path w="2095500" h="2095500">
                  <a:moveTo>
                    <a:pt x="1257300" y="754380"/>
                  </a:moveTo>
                  <a:lnTo>
                    <a:pt x="1257300" y="419100"/>
                  </a:lnTo>
                  <a:lnTo>
                    <a:pt x="1676400" y="419100"/>
                  </a:lnTo>
                  <a:lnTo>
                    <a:pt x="1257300" y="754380"/>
                  </a:lnTo>
                  <a:close/>
                </a:path>
                <a:path w="2095500" h="2095500">
                  <a:moveTo>
                    <a:pt x="2095500" y="1257300"/>
                  </a:moveTo>
                  <a:lnTo>
                    <a:pt x="1676400" y="1257300"/>
                  </a:lnTo>
                  <a:lnTo>
                    <a:pt x="1676400" y="419100"/>
                  </a:lnTo>
                  <a:lnTo>
                    <a:pt x="2095500" y="419100"/>
                  </a:lnTo>
                  <a:lnTo>
                    <a:pt x="2095500" y="1257300"/>
                  </a:lnTo>
                  <a:close/>
                </a:path>
                <a:path w="2095500" h="2095500">
                  <a:moveTo>
                    <a:pt x="1676400" y="1257300"/>
                  </a:moveTo>
                  <a:lnTo>
                    <a:pt x="1257300" y="1257300"/>
                  </a:lnTo>
                  <a:lnTo>
                    <a:pt x="1257300" y="922020"/>
                  </a:lnTo>
                  <a:lnTo>
                    <a:pt x="1676400" y="1257300"/>
                  </a:lnTo>
                  <a:close/>
                </a:path>
              </a:pathLst>
            </a:custGeom>
            <a:solidFill>
              <a:srgbClr val="04445D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/>
          <p:nvPr/>
        </p:nvSpPr>
        <p:spPr>
          <a:xfrm>
            <a:off x="3199380" y="4750627"/>
            <a:ext cx="321945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Data analysis and machine learning</a:t>
            </a:r>
            <a:r>
              <a:rPr dirty="0" sz="1200" spc="-9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techniques</a:t>
            </a:r>
            <a:endParaRPr sz="1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99380" y="5417377"/>
            <a:ext cx="277876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used in this project can be very helpful</a:t>
            </a:r>
            <a:r>
              <a:rPr dirty="0" sz="1200" spc="-10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in</a:t>
            </a:r>
            <a:endParaRPr sz="12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99380" y="6084127"/>
            <a:ext cx="277876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determining solutions of certain</a:t>
            </a:r>
            <a:r>
              <a:rPr dirty="0" sz="1200" spc="-9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business</a:t>
            </a:r>
            <a:endParaRPr sz="12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199380" y="6750877"/>
            <a:ext cx="69469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problems.</a:t>
            </a:r>
            <a:endParaRPr sz="12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199380" y="7417627"/>
            <a:ext cx="33401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7950" indent="-95885">
              <a:lnSpc>
                <a:spcPct val="100000"/>
              </a:lnSpc>
              <a:spcBef>
                <a:spcPts val="100"/>
              </a:spcBef>
              <a:buChar char="•"/>
              <a:tabLst>
                <a:tab pos="108585" algn="l"/>
              </a:tabLst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Python’s inbuilt libraries such as GeoPy,</a:t>
            </a:r>
            <a:r>
              <a:rPr dirty="0" sz="1200" spc="-9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Folium</a:t>
            </a:r>
            <a:endParaRPr sz="12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199380" y="8084377"/>
            <a:ext cx="340614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and BeautifulSoup make it very easy and</a:t>
            </a:r>
            <a:r>
              <a:rPr dirty="0" sz="1200" spc="-10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effective</a:t>
            </a:r>
            <a:endParaRPr sz="12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199380" y="8751127"/>
            <a:ext cx="237236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to analyse a geographical</a:t>
            </a:r>
            <a:r>
              <a:rPr dirty="0" sz="1200" spc="-9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location.</a:t>
            </a:r>
            <a:endParaRPr sz="12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199380" y="9417877"/>
            <a:ext cx="3357879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7950" indent="-95885">
              <a:lnSpc>
                <a:spcPct val="100000"/>
              </a:lnSpc>
              <a:spcBef>
                <a:spcPts val="100"/>
              </a:spcBef>
              <a:buChar char="•"/>
              <a:tabLst>
                <a:tab pos="108585" algn="l"/>
              </a:tabLst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In this project we studied the neighbourhoods</a:t>
            </a:r>
            <a:r>
              <a:rPr dirty="0" sz="1200" spc="-10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of</a:t>
            </a:r>
            <a:endParaRPr sz="12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199380" y="10084627"/>
            <a:ext cx="240601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Hyderabad city and came up with</a:t>
            </a:r>
            <a:r>
              <a:rPr dirty="0" sz="1200" spc="-10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a</a:t>
            </a:r>
            <a:endParaRPr sz="120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15"/>
              <a:t>C</a:t>
            </a:r>
            <a:r>
              <a:rPr dirty="0" spc="90"/>
              <a:t>O</a:t>
            </a:r>
            <a:r>
              <a:rPr dirty="0" spc="434"/>
              <a:t>N</a:t>
            </a:r>
            <a:r>
              <a:rPr dirty="0" spc="15"/>
              <a:t>C</a:t>
            </a:r>
            <a:r>
              <a:rPr dirty="0" spc="65"/>
              <a:t>L</a:t>
            </a:r>
            <a:r>
              <a:rPr dirty="0" spc="365"/>
              <a:t>U</a:t>
            </a:r>
            <a:r>
              <a:rPr dirty="0" spc="-85"/>
              <a:t>S</a:t>
            </a:r>
            <a:r>
              <a:rPr dirty="0" spc="260"/>
              <a:t>I</a:t>
            </a:r>
            <a:r>
              <a:rPr dirty="0" spc="90"/>
              <a:t>O</a:t>
            </a:r>
            <a:r>
              <a:rPr dirty="0" spc="220"/>
              <a:t>N</a:t>
            </a:r>
          </a:p>
        </p:txBody>
      </p:sp>
      <p:grpSp>
        <p:nvGrpSpPr>
          <p:cNvPr id="15" name="object 15"/>
          <p:cNvGrpSpPr/>
          <p:nvPr/>
        </p:nvGrpSpPr>
        <p:grpSpPr>
          <a:xfrm>
            <a:off x="0" y="5"/>
            <a:ext cx="18288000" cy="4668520"/>
            <a:chOff x="0" y="5"/>
            <a:chExt cx="18288000" cy="4668520"/>
          </a:xfrm>
        </p:grpSpPr>
        <p:sp>
          <p:nvSpPr>
            <p:cNvPr id="16" name="object 16"/>
            <p:cNvSpPr/>
            <p:nvPr/>
          </p:nvSpPr>
          <p:spPr>
            <a:xfrm>
              <a:off x="0" y="4136646"/>
              <a:ext cx="527050" cy="531495"/>
            </a:xfrm>
            <a:custGeom>
              <a:avLst/>
              <a:gdLst/>
              <a:ahLst/>
              <a:cxnLst/>
              <a:rect l="l" t="t" r="r" b="b"/>
              <a:pathLst>
                <a:path w="527050" h="531495">
                  <a:moveTo>
                    <a:pt x="526632" y="523241"/>
                  </a:moveTo>
                  <a:lnTo>
                    <a:pt x="526632" y="531389"/>
                  </a:lnTo>
                  <a:lnTo>
                    <a:pt x="180521" y="531389"/>
                  </a:lnTo>
                  <a:lnTo>
                    <a:pt x="0" y="352026"/>
                  </a:lnTo>
                  <a:lnTo>
                    <a:pt x="0" y="0"/>
                  </a:lnTo>
                  <a:lnTo>
                    <a:pt x="526632" y="523241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0" y="4488673"/>
              <a:ext cx="180975" cy="179705"/>
            </a:xfrm>
            <a:custGeom>
              <a:avLst/>
              <a:gdLst/>
              <a:ahLst/>
              <a:cxnLst/>
              <a:rect l="l" t="t" r="r" b="b"/>
              <a:pathLst>
                <a:path w="180975" h="179704">
                  <a:moveTo>
                    <a:pt x="180521" y="179362"/>
                  </a:moveTo>
                  <a:lnTo>
                    <a:pt x="0" y="179362"/>
                  </a:lnTo>
                  <a:lnTo>
                    <a:pt x="0" y="0"/>
                  </a:lnTo>
                  <a:lnTo>
                    <a:pt x="180521" y="179362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/>
            <p:cNvSpPr/>
            <p:nvPr/>
          </p:nvSpPr>
          <p:spPr>
            <a:xfrm>
              <a:off x="2041928" y="496478"/>
              <a:ext cx="1066800" cy="1066800"/>
            </a:xfrm>
            <a:custGeom>
              <a:avLst/>
              <a:gdLst/>
              <a:ahLst/>
              <a:cxnLst/>
              <a:rect l="l" t="t" r="r" b="b"/>
              <a:pathLst>
                <a:path w="1066800" h="1066800">
                  <a:moveTo>
                    <a:pt x="1066799" y="1058524"/>
                  </a:moveTo>
                  <a:lnTo>
                    <a:pt x="1066799" y="1066692"/>
                  </a:lnTo>
                  <a:lnTo>
                    <a:pt x="717526" y="1066692"/>
                  </a:lnTo>
                  <a:lnTo>
                    <a:pt x="0" y="353829"/>
                  </a:lnTo>
                  <a:lnTo>
                    <a:pt x="0" y="1324"/>
                  </a:lnTo>
                  <a:lnTo>
                    <a:pt x="1333" y="0"/>
                  </a:lnTo>
                  <a:lnTo>
                    <a:pt x="1066799" y="1058524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2040624" y="849013"/>
              <a:ext cx="719455" cy="714375"/>
            </a:xfrm>
            <a:custGeom>
              <a:avLst/>
              <a:gdLst/>
              <a:ahLst/>
              <a:cxnLst/>
              <a:rect l="l" t="t" r="r" b="b"/>
              <a:pathLst>
                <a:path w="719455" h="714375">
                  <a:moveTo>
                    <a:pt x="718830" y="714157"/>
                  </a:moveTo>
                  <a:lnTo>
                    <a:pt x="361343" y="714157"/>
                  </a:lnTo>
                  <a:lnTo>
                    <a:pt x="0" y="355164"/>
                  </a:lnTo>
                  <a:lnTo>
                    <a:pt x="0" y="0"/>
                  </a:lnTo>
                  <a:lnTo>
                    <a:pt x="718830" y="714157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2040624" y="1204177"/>
              <a:ext cx="361950" cy="359410"/>
            </a:xfrm>
            <a:custGeom>
              <a:avLst/>
              <a:gdLst/>
              <a:ahLst/>
              <a:cxnLst/>
              <a:rect l="l" t="t" r="r" b="b"/>
              <a:pathLst>
                <a:path w="361950" h="359409">
                  <a:moveTo>
                    <a:pt x="361343" y="358993"/>
                  </a:moveTo>
                  <a:lnTo>
                    <a:pt x="3867" y="358993"/>
                  </a:lnTo>
                  <a:lnTo>
                    <a:pt x="0" y="355151"/>
                  </a:lnTo>
                  <a:lnTo>
                    <a:pt x="0" y="0"/>
                  </a:lnTo>
                  <a:lnTo>
                    <a:pt x="361343" y="358993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/>
            <p:cNvSpPr/>
            <p:nvPr/>
          </p:nvSpPr>
          <p:spPr>
            <a:xfrm>
              <a:off x="528531" y="1716713"/>
              <a:ext cx="1733550" cy="1733550"/>
            </a:xfrm>
            <a:custGeom>
              <a:avLst/>
              <a:gdLst/>
              <a:ahLst/>
              <a:cxnLst/>
              <a:rect l="l" t="t" r="r" b="b"/>
              <a:pathLst>
                <a:path w="1733550" h="1733550">
                  <a:moveTo>
                    <a:pt x="1733550" y="1733444"/>
                  </a:moveTo>
                  <a:lnTo>
                    <a:pt x="1157762" y="1733444"/>
                  </a:lnTo>
                  <a:lnTo>
                    <a:pt x="0" y="572891"/>
                  </a:lnTo>
                  <a:lnTo>
                    <a:pt x="0" y="4256"/>
                  </a:lnTo>
                  <a:lnTo>
                    <a:pt x="4246" y="0"/>
                  </a:lnTo>
                  <a:lnTo>
                    <a:pt x="1733550" y="1733444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528531" y="2289605"/>
              <a:ext cx="1158240" cy="1160780"/>
            </a:xfrm>
            <a:custGeom>
              <a:avLst/>
              <a:gdLst/>
              <a:ahLst/>
              <a:cxnLst/>
              <a:rect l="l" t="t" r="r" b="b"/>
              <a:pathLst>
                <a:path w="1158239" h="1160779">
                  <a:moveTo>
                    <a:pt x="1157762" y="1160553"/>
                  </a:moveTo>
                  <a:lnTo>
                    <a:pt x="581986" y="1160553"/>
                  </a:lnTo>
                  <a:lnTo>
                    <a:pt x="0" y="577165"/>
                  </a:lnTo>
                  <a:lnTo>
                    <a:pt x="0" y="0"/>
                  </a:lnTo>
                  <a:lnTo>
                    <a:pt x="1157762" y="1160553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528531" y="2866770"/>
              <a:ext cx="582295" cy="583565"/>
            </a:xfrm>
            <a:custGeom>
              <a:avLst/>
              <a:gdLst/>
              <a:ahLst/>
              <a:cxnLst/>
              <a:rect l="l" t="t" r="r" b="b"/>
              <a:pathLst>
                <a:path w="582294" h="583564">
                  <a:moveTo>
                    <a:pt x="581986" y="583387"/>
                  </a:moveTo>
                  <a:lnTo>
                    <a:pt x="6228" y="583387"/>
                  </a:lnTo>
                  <a:lnTo>
                    <a:pt x="0" y="577144"/>
                  </a:lnTo>
                  <a:lnTo>
                    <a:pt x="0" y="0"/>
                  </a:lnTo>
                  <a:lnTo>
                    <a:pt x="581986" y="583387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/>
            <p:cNvSpPr/>
            <p:nvPr/>
          </p:nvSpPr>
          <p:spPr>
            <a:xfrm>
              <a:off x="16814372" y="5"/>
              <a:ext cx="1473835" cy="1477645"/>
            </a:xfrm>
            <a:custGeom>
              <a:avLst/>
              <a:gdLst/>
              <a:ahLst/>
              <a:cxnLst/>
              <a:rect l="l" t="t" r="r" b="b"/>
              <a:pathLst>
                <a:path w="1473834" h="1477645">
                  <a:moveTo>
                    <a:pt x="0" y="0"/>
                  </a:moveTo>
                  <a:lnTo>
                    <a:pt x="658030" y="0"/>
                  </a:lnTo>
                  <a:lnTo>
                    <a:pt x="1473628" y="817624"/>
                  </a:lnTo>
                  <a:lnTo>
                    <a:pt x="1473628" y="14772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17472401" y="5"/>
              <a:ext cx="815975" cy="817880"/>
            </a:xfrm>
            <a:custGeom>
              <a:avLst/>
              <a:gdLst/>
              <a:ahLst/>
              <a:cxnLst/>
              <a:rect l="l" t="t" r="r" b="b"/>
              <a:pathLst>
                <a:path w="815975" h="817880">
                  <a:moveTo>
                    <a:pt x="0" y="0"/>
                  </a:moveTo>
                  <a:lnTo>
                    <a:pt x="658021" y="0"/>
                  </a:lnTo>
                  <a:lnTo>
                    <a:pt x="815597" y="157967"/>
                  </a:lnTo>
                  <a:lnTo>
                    <a:pt x="815597" y="8176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/>
            <p:cNvSpPr/>
            <p:nvPr/>
          </p:nvSpPr>
          <p:spPr>
            <a:xfrm>
              <a:off x="18130423" y="5"/>
              <a:ext cx="158115" cy="158115"/>
            </a:xfrm>
            <a:custGeom>
              <a:avLst/>
              <a:gdLst/>
              <a:ahLst/>
              <a:cxnLst/>
              <a:rect l="l" t="t" r="r" b="b"/>
              <a:pathLst>
                <a:path w="158115" h="158115">
                  <a:moveTo>
                    <a:pt x="0" y="0"/>
                  </a:moveTo>
                  <a:lnTo>
                    <a:pt x="157576" y="0"/>
                  </a:lnTo>
                  <a:lnTo>
                    <a:pt x="157576" y="1579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/>
            <p:cNvSpPr/>
            <p:nvPr/>
          </p:nvSpPr>
          <p:spPr>
            <a:xfrm>
              <a:off x="14683299" y="5"/>
              <a:ext cx="733425" cy="733425"/>
            </a:xfrm>
            <a:custGeom>
              <a:avLst/>
              <a:gdLst/>
              <a:ahLst/>
              <a:cxnLst/>
              <a:rect l="l" t="t" r="r" b="b"/>
              <a:pathLst>
                <a:path w="733425" h="733425">
                  <a:moveTo>
                    <a:pt x="0" y="0"/>
                  </a:moveTo>
                  <a:lnTo>
                    <a:pt x="332159" y="0"/>
                  </a:lnTo>
                  <a:lnTo>
                    <a:pt x="732844" y="401702"/>
                  </a:lnTo>
                  <a:lnTo>
                    <a:pt x="732844" y="732158"/>
                  </a:lnTo>
                  <a:lnTo>
                    <a:pt x="731580" y="7334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/>
            <p:cNvSpPr/>
            <p:nvPr/>
          </p:nvSpPr>
          <p:spPr>
            <a:xfrm>
              <a:off x="15015458" y="5"/>
              <a:ext cx="400685" cy="401955"/>
            </a:xfrm>
            <a:custGeom>
              <a:avLst/>
              <a:gdLst/>
              <a:ahLst/>
              <a:cxnLst/>
              <a:rect l="l" t="t" r="r" b="b"/>
              <a:pathLst>
                <a:path w="400684" h="401955">
                  <a:moveTo>
                    <a:pt x="0" y="0"/>
                  </a:moveTo>
                  <a:lnTo>
                    <a:pt x="332156" y="0"/>
                  </a:lnTo>
                  <a:lnTo>
                    <a:pt x="400685" y="68702"/>
                  </a:lnTo>
                  <a:lnTo>
                    <a:pt x="400685" y="4017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/>
            <p:cNvSpPr/>
            <p:nvPr/>
          </p:nvSpPr>
          <p:spPr>
            <a:xfrm>
              <a:off x="15347615" y="5"/>
              <a:ext cx="68580" cy="69215"/>
            </a:xfrm>
            <a:custGeom>
              <a:avLst/>
              <a:gdLst/>
              <a:ahLst/>
              <a:cxnLst/>
              <a:rect l="l" t="t" r="r" b="b"/>
              <a:pathLst>
                <a:path w="68580" h="69215">
                  <a:moveTo>
                    <a:pt x="0" y="0"/>
                  </a:moveTo>
                  <a:lnTo>
                    <a:pt x="68528" y="0"/>
                  </a:lnTo>
                  <a:lnTo>
                    <a:pt x="68528" y="687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/>
            <p:cNvSpPr/>
            <p:nvPr/>
          </p:nvSpPr>
          <p:spPr>
            <a:xfrm>
              <a:off x="14417637" y="1955553"/>
              <a:ext cx="1323975" cy="1323975"/>
            </a:xfrm>
            <a:custGeom>
              <a:avLst/>
              <a:gdLst/>
              <a:ahLst/>
              <a:cxnLst/>
              <a:rect l="l" t="t" r="r" b="b"/>
              <a:pathLst>
                <a:path w="1323975" h="1323975">
                  <a:moveTo>
                    <a:pt x="0" y="0"/>
                  </a:moveTo>
                  <a:lnTo>
                    <a:pt x="439746" y="0"/>
                  </a:lnTo>
                  <a:lnTo>
                    <a:pt x="1323963" y="886410"/>
                  </a:lnTo>
                  <a:lnTo>
                    <a:pt x="1323963" y="1320723"/>
                  </a:lnTo>
                  <a:lnTo>
                    <a:pt x="1320720" y="13239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1" name="object 31"/>
            <p:cNvSpPr/>
            <p:nvPr/>
          </p:nvSpPr>
          <p:spPr>
            <a:xfrm>
              <a:off x="14857383" y="1955553"/>
              <a:ext cx="884555" cy="886460"/>
            </a:xfrm>
            <a:custGeom>
              <a:avLst/>
              <a:gdLst/>
              <a:ahLst/>
              <a:cxnLst/>
              <a:rect l="l" t="t" r="r" b="b"/>
              <a:pathLst>
                <a:path w="884555" h="886460">
                  <a:moveTo>
                    <a:pt x="0" y="0"/>
                  </a:moveTo>
                  <a:lnTo>
                    <a:pt x="439736" y="0"/>
                  </a:lnTo>
                  <a:lnTo>
                    <a:pt x="884217" y="445581"/>
                  </a:lnTo>
                  <a:lnTo>
                    <a:pt x="884217" y="8864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/>
            <p:cNvSpPr/>
            <p:nvPr/>
          </p:nvSpPr>
          <p:spPr>
            <a:xfrm>
              <a:off x="15297120" y="1955553"/>
              <a:ext cx="444500" cy="445770"/>
            </a:xfrm>
            <a:custGeom>
              <a:avLst/>
              <a:gdLst/>
              <a:ahLst/>
              <a:cxnLst/>
              <a:rect l="l" t="t" r="r" b="b"/>
              <a:pathLst>
                <a:path w="444500" h="445769">
                  <a:moveTo>
                    <a:pt x="0" y="0"/>
                  </a:moveTo>
                  <a:lnTo>
                    <a:pt x="439723" y="0"/>
                  </a:lnTo>
                  <a:lnTo>
                    <a:pt x="444480" y="4768"/>
                  </a:lnTo>
                  <a:lnTo>
                    <a:pt x="444480" y="4455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3" name="object 33"/>
            <p:cNvSpPr/>
            <p:nvPr/>
          </p:nvSpPr>
          <p:spPr>
            <a:xfrm>
              <a:off x="16719283" y="895355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0" y="0"/>
                  </a:moveTo>
                  <a:lnTo>
                    <a:pt x="272053" y="0"/>
                  </a:lnTo>
                  <a:lnTo>
                    <a:pt x="819083" y="548426"/>
                  </a:lnTo>
                  <a:lnTo>
                    <a:pt x="819083" y="817138"/>
                  </a:lnTo>
                  <a:lnTo>
                    <a:pt x="817076" y="8191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/>
            <p:cNvSpPr/>
            <p:nvPr/>
          </p:nvSpPr>
          <p:spPr>
            <a:xfrm>
              <a:off x="16991336" y="895355"/>
              <a:ext cx="547370" cy="548640"/>
            </a:xfrm>
            <a:custGeom>
              <a:avLst/>
              <a:gdLst/>
              <a:ahLst/>
              <a:cxnLst/>
              <a:rect l="l" t="t" r="r" b="b"/>
              <a:pathLst>
                <a:path w="547369" h="548640">
                  <a:moveTo>
                    <a:pt x="0" y="0"/>
                  </a:moveTo>
                  <a:lnTo>
                    <a:pt x="272047" y="0"/>
                  </a:lnTo>
                  <a:lnTo>
                    <a:pt x="547029" y="275683"/>
                  </a:lnTo>
                  <a:lnTo>
                    <a:pt x="547029" y="5484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5" name="object 35"/>
            <p:cNvSpPr/>
            <p:nvPr/>
          </p:nvSpPr>
          <p:spPr>
            <a:xfrm>
              <a:off x="17263385" y="895355"/>
              <a:ext cx="275590" cy="276225"/>
            </a:xfrm>
            <a:custGeom>
              <a:avLst/>
              <a:gdLst/>
              <a:ahLst/>
              <a:cxnLst/>
              <a:rect l="l" t="t" r="r" b="b"/>
              <a:pathLst>
                <a:path w="275590" h="276225">
                  <a:moveTo>
                    <a:pt x="0" y="0"/>
                  </a:moveTo>
                  <a:lnTo>
                    <a:pt x="272039" y="0"/>
                  </a:lnTo>
                  <a:lnTo>
                    <a:pt x="274982" y="2950"/>
                  </a:lnTo>
                  <a:lnTo>
                    <a:pt x="274982" y="2756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8287999" cy="1028699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3643328" y="5636161"/>
              <a:ext cx="4645025" cy="4651375"/>
            </a:xfrm>
            <a:custGeom>
              <a:avLst/>
              <a:gdLst/>
              <a:ahLst/>
              <a:cxnLst/>
              <a:rect l="l" t="t" r="r" b="b"/>
              <a:pathLst>
                <a:path w="4645025" h="4651375">
                  <a:moveTo>
                    <a:pt x="4644671" y="0"/>
                  </a:moveTo>
                  <a:lnTo>
                    <a:pt x="4644671" y="1695723"/>
                  </a:lnTo>
                  <a:lnTo>
                    <a:pt x="1693428" y="4650838"/>
                  </a:lnTo>
                  <a:lnTo>
                    <a:pt x="0" y="4650838"/>
                  </a:lnTo>
                  <a:lnTo>
                    <a:pt x="4644671" y="0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5336756" y="7331885"/>
              <a:ext cx="2951480" cy="2955290"/>
            </a:xfrm>
            <a:custGeom>
              <a:avLst/>
              <a:gdLst/>
              <a:ahLst/>
              <a:cxnLst/>
              <a:rect l="l" t="t" r="r" b="b"/>
              <a:pathLst>
                <a:path w="2951480" h="2955290">
                  <a:moveTo>
                    <a:pt x="2951243" y="0"/>
                  </a:moveTo>
                  <a:lnTo>
                    <a:pt x="2951243" y="1695690"/>
                  </a:lnTo>
                  <a:lnTo>
                    <a:pt x="1693473" y="2955114"/>
                  </a:lnTo>
                  <a:lnTo>
                    <a:pt x="0" y="2955114"/>
                  </a:lnTo>
                  <a:lnTo>
                    <a:pt x="2951243" y="0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17030230" y="9027575"/>
              <a:ext cx="1257935" cy="1259840"/>
            </a:xfrm>
            <a:custGeom>
              <a:avLst/>
              <a:gdLst/>
              <a:ahLst/>
              <a:cxnLst/>
              <a:rect l="l" t="t" r="r" b="b"/>
              <a:pathLst>
                <a:path w="1257934" h="1259840">
                  <a:moveTo>
                    <a:pt x="1257769" y="0"/>
                  </a:moveTo>
                  <a:lnTo>
                    <a:pt x="1257769" y="1259424"/>
                  </a:lnTo>
                  <a:lnTo>
                    <a:pt x="0" y="1259424"/>
                  </a:lnTo>
                  <a:lnTo>
                    <a:pt x="1257769" y="0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15201842" y="3509561"/>
              <a:ext cx="2057400" cy="2057400"/>
            </a:xfrm>
            <a:custGeom>
              <a:avLst/>
              <a:gdLst/>
              <a:ahLst/>
              <a:cxnLst/>
              <a:rect l="l" t="t" r="r" b="b"/>
              <a:pathLst>
                <a:path w="2057400" h="2057400">
                  <a:moveTo>
                    <a:pt x="2057384" y="0"/>
                  </a:moveTo>
                  <a:lnTo>
                    <a:pt x="2057384" y="683352"/>
                  </a:lnTo>
                  <a:lnTo>
                    <a:pt x="679951" y="2057399"/>
                  </a:lnTo>
                  <a:lnTo>
                    <a:pt x="5052" y="2057399"/>
                  </a:lnTo>
                  <a:lnTo>
                    <a:pt x="0" y="2052359"/>
                  </a:lnTo>
                  <a:lnTo>
                    <a:pt x="2057384" y="0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15881793" y="4192914"/>
              <a:ext cx="1377950" cy="1374140"/>
            </a:xfrm>
            <a:custGeom>
              <a:avLst/>
              <a:gdLst/>
              <a:ahLst/>
              <a:cxnLst/>
              <a:rect l="l" t="t" r="r" b="b"/>
              <a:pathLst>
                <a:path w="1377950" h="1374139">
                  <a:moveTo>
                    <a:pt x="1377432" y="0"/>
                  </a:moveTo>
                  <a:lnTo>
                    <a:pt x="1377432" y="683337"/>
                  </a:lnTo>
                  <a:lnTo>
                    <a:pt x="685023" y="1374047"/>
                  </a:lnTo>
                  <a:lnTo>
                    <a:pt x="0" y="1374047"/>
                  </a:lnTo>
                  <a:lnTo>
                    <a:pt x="1377432" y="0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16566816" y="4876251"/>
              <a:ext cx="692785" cy="690880"/>
            </a:xfrm>
            <a:custGeom>
              <a:avLst/>
              <a:gdLst/>
              <a:ahLst/>
              <a:cxnLst/>
              <a:rect l="l" t="t" r="r" b="b"/>
              <a:pathLst>
                <a:path w="692784" h="690879">
                  <a:moveTo>
                    <a:pt x="692408" y="0"/>
                  </a:moveTo>
                  <a:lnTo>
                    <a:pt x="692408" y="683317"/>
                  </a:lnTo>
                  <a:lnTo>
                    <a:pt x="684998" y="690709"/>
                  </a:lnTo>
                  <a:lnTo>
                    <a:pt x="0" y="690709"/>
                  </a:lnTo>
                  <a:lnTo>
                    <a:pt x="692408" y="0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1016000" y="4139769"/>
            <a:ext cx="11793220" cy="3507740"/>
          </a:xfrm>
          <a:prstGeom prst="rect">
            <a:avLst/>
          </a:prstGeom>
        </p:spPr>
        <p:txBody>
          <a:bodyPr wrap="square" lIns="0" tIns="236220" rIns="0" bIns="0" rtlCol="0" vert="horz">
            <a:spAutoFit/>
          </a:bodyPr>
          <a:lstStyle/>
          <a:p>
            <a:pPr marL="12700" marR="5080">
              <a:lnSpc>
                <a:spcPts val="8550"/>
              </a:lnSpc>
              <a:spcBef>
                <a:spcPts val="1860"/>
              </a:spcBef>
            </a:pPr>
            <a:r>
              <a:rPr dirty="0" sz="8600" spc="-165" b="1">
                <a:solidFill>
                  <a:srgbClr val="EBFDFF"/>
                </a:solidFill>
                <a:latin typeface="Arial"/>
                <a:cs typeface="Arial"/>
              </a:rPr>
              <a:t>Analysis </a:t>
            </a:r>
            <a:r>
              <a:rPr dirty="0" sz="8600" spc="135" b="1">
                <a:solidFill>
                  <a:srgbClr val="EBFDFF"/>
                </a:solidFill>
                <a:latin typeface="Arial"/>
                <a:cs typeface="Arial"/>
              </a:rPr>
              <a:t>of</a:t>
            </a:r>
            <a:r>
              <a:rPr dirty="0" sz="8600" spc="-560" b="1">
                <a:solidFill>
                  <a:srgbClr val="EBFDFF"/>
                </a:solidFill>
                <a:latin typeface="Arial"/>
                <a:cs typeface="Arial"/>
              </a:rPr>
              <a:t> </a:t>
            </a:r>
            <a:r>
              <a:rPr dirty="0" sz="8600" spc="170" b="1">
                <a:solidFill>
                  <a:srgbClr val="EBFDFF"/>
                </a:solidFill>
                <a:latin typeface="Arial"/>
                <a:cs typeface="Arial"/>
              </a:rPr>
              <a:t>Hyderabad  </a:t>
            </a:r>
            <a:r>
              <a:rPr dirty="0" sz="8600" spc="60" b="1">
                <a:solidFill>
                  <a:srgbClr val="EBFDFF"/>
                </a:solidFill>
                <a:latin typeface="Arial"/>
                <a:cs typeface="Arial"/>
              </a:rPr>
              <a:t>city </a:t>
            </a:r>
            <a:r>
              <a:rPr dirty="0" sz="8600" spc="80" b="1">
                <a:solidFill>
                  <a:srgbClr val="EBFDFF"/>
                </a:solidFill>
                <a:latin typeface="Arial"/>
                <a:cs typeface="Arial"/>
              </a:rPr>
              <a:t>for </a:t>
            </a:r>
            <a:r>
              <a:rPr dirty="0" sz="8600" spc="50" b="1">
                <a:solidFill>
                  <a:srgbClr val="EBFDFF"/>
                </a:solidFill>
                <a:latin typeface="Arial"/>
                <a:cs typeface="Arial"/>
              </a:rPr>
              <a:t>opening </a:t>
            </a:r>
            <a:r>
              <a:rPr dirty="0" sz="8600" spc="150" b="1">
                <a:solidFill>
                  <a:srgbClr val="EBFDFF"/>
                </a:solidFill>
                <a:latin typeface="Arial"/>
                <a:cs typeface="Arial"/>
              </a:rPr>
              <a:t>a  </a:t>
            </a:r>
            <a:r>
              <a:rPr dirty="0" sz="8600" spc="45" b="1">
                <a:solidFill>
                  <a:srgbClr val="EBFDFF"/>
                </a:solidFill>
                <a:latin typeface="Arial"/>
                <a:cs typeface="Arial"/>
              </a:rPr>
              <a:t>Restaurant</a:t>
            </a:r>
            <a:endParaRPr sz="86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16000" y="7917798"/>
            <a:ext cx="425069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0" spc="200" b="1">
                <a:solidFill>
                  <a:srgbClr val="EBFDFF"/>
                </a:solidFill>
                <a:latin typeface="Arial"/>
                <a:cs typeface="Arial"/>
              </a:rPr>
              <a:t>Mirza </a:t>
            </a:r>
            <a:r>
              <a:rPr dirty="0" sz="4000" spc="229" b="1">
                <a:solidFill>
                  <a:srgbClr val="EBFDFF"/>
                </a:solidFill>
                <a:latin typeface="Arial"/>
                <a:cs typeface="Arial"/>
              </a:rPr>
              <a:t>Irfan</a:t>
            </a:r>
            <a:r>
              <a:rPr dirty="0" sz="4000" spc="390" b="1">
                <a:solidFill>
                  <a:srgbClr val="EBFDFF"/>
                </a:solidFill>
                <a:latin typeface="Arial"/>
                <a:cs typeface="Arial"/>
              </a:rPr>
              <a:t> </a:t>
            </a:r>
            <a:r>
              <a:rPr dirty="0" sz="4000" spc="150" b="1">
                <a:solidFill>
                  <a:srgbClr val="EBFDFF"/>
                </a:solidFill>
                <a:latin typeface="Arial"/>
                <a:cs typeface="Arial"/>
              </a:rPr>
              <a:t>Baig</a:t>
            </a:r>
            <a:endParaRPr sz="4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28700" y="2899324"/>
            <a:ext cx="11487150" cy="1066800"/>
          </a:xfrm>
          <a:prstGeom prst="rect">
            <a:avLst/>
          </a:prstGeom>
          <a:solidFill>
            <a:srgbClr val="74E6D9"/>
          </a:solidFill>
        </p:spPr>
        <p:txBody>
          <a:bodyPr wrap="square" lIns="0" tIns="262890" rIns="0" bIns="0" rtlCol="0" vert="horz">
            <a:spAutoFit/>
          </a:bodyPr>
          <a:lstStyle/>
          <a:p>
            <a:pPr marL="432434">
              <a:lnSpc>
                <a:spcPct val="100000"/>
              </a:lnSpc>
              <a:spcBef>
                <a:spcPts val="2070"/>
              </a:spcBef>
            </a:pPr>
            <a:r>
              <a:rPr dirty="0" sz="2700" spc="-70" b="1">
                <a:solidFill>
                  <a:srgbClr val="04445D"/>
                </a:solidFill>
                <a:latin typeface="Arial"/>
                <a:cs typeface="Arial"/>
              </a:rPr>
              <a:t>_______________________**********________________________</a:t>
            </a:r>
            <a:endParaRPr sz="2700">
              <a:latin typeface="Arial"/>
              <a:cs typeface="Arial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11566142" y="1568442"/>
            <a:ext cx="952500" cy="952500"/>
            <a:chOff x="11566142" y="1568442"/>
            <a:chExt cx="952500" cy="952500"/>
          </a:xfrm>
        </p:grpSpPr>
        <p:sp>
          <p:nvSpPr>
            <p:cNvPr id="14" name="object 14"/>
            <p:cNvSpPr/>
            <p:nvPr/>
          </p:nvSpPr>
          <p:spPr>
            <a:xfrm>
              <a:off x="11566142" y="1568442"/>
              <a:ext cx="952500" cy="952500"/>
            </a:xfrm>
            <a:custGeom>
              <a:avLst/>
              <a:gdLst/>
              <a:ahLst/>
              <a:cxnLst/>
              <a:rect l="l" t="t" r="r" b="b"/>
              <a:pathLst>
                <a:path w="952500" h="952500">
                  <a:moveTo>
                    <a:pt x="952500" y="0"/>
                  </a:moveTo>
                  <a:lnTo>
                    <a:pt x="952500" y="316354"/>
                  </a:lnTo>
                  <a:lnTo>
                    <a:pt x="314794" y="952462"/>
                  </a:lnTo>
                  <a:lnTo>
                    <a:pt x="2339" y="952462"/>
                  </a:lnTo>
                  <a:lnTo>
                    <a:pt x="0" y="950128"/>
                  </a:lnTo>
                  <a:lnTo>
                    <a:pt x="952500" y="0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11880937" y="1884796"/>
              <a:ext cx="638175" cy="636270"/>
            </a:xfrm>
            <a:custGeom>
              <a:avLst/>
              <a:gdLst/>
              <a:ahLst/>
              <a:cxnLst/>
              <a:rect l="l" t="t" r="r" b="b"/>
              <a:pathLst>
                <a:path w="638175" h="636269">
                  <a:moveTo>
                    <a:pt x="637705" y="0"/>
                  </a:moveTo>
                  <a:lnTo>
                    <a:pt x="637705" y="316347"/>
                  </a:lnTo>
                  <a:lnTo>
                    <a:pt x="317143" y="636107"/>
                  </a:lnTo>
                  <a:lnTo>
                    <a:pt x="0" y="636107"/>
                  </a:lnTo>
                  <a:lnTo>
                    <a:pt x="637705" y="0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12198080" y="2201143"/>
              <a:ext cx="320675" cy="320040"/>
            </a:xfrm>
            <a:custGeom>
              <a:avLst/>
              <a:gdLst/>
              <a:ahLst/>
              <a:cxnLst/>
              <a:rect l="l" t="t" r="r" b="b"/>
              <a:pathLst>
                <a:path w="320675" h="320039">
                  <a:moveTo>
                    <a:pt x="320562" y="0"/>
                  </a:moveTo>
                  <a:lnTo>
                    <a:pt x="320562" y="316338"/>
                  </a:lnTo>
                  <a:lnTo>
                    <a:pt x="317131" y="319760"/>
                  </a:lnTo>
                  <a:lnTo>
                    <a:pt x="0" y="319760"/>
                  </a:lnTo>
                  <a:lnTo>
                    <a:pt x="320562" y="0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74E6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0" y="1"/>
            <a:ext cx="5546090" cy="10287000"/>
            <a:chOff x="0" y="1"/>
            <a:chExt cx="5546090" cy="10287000"/>
          </a:xfrm>
        </p:grpSpPr>
        <p:sp>
          <p:nvSpPr>
            <p:cNvPr id="4" name="object 4"/>
            <p:cNvSpPr/>
            <p:nvPr/>
          </p:nvSpPr>
          <p:spPr>
            <a:xfrm>
              <a:off x="0" y="1"/>
              <a:ext cx="5496896" cy="10286998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11"/>
              <a:ext cx="5543550" cy="10287000"/>
            </a:xfrm>
            <a:custGeom>
              <a:avLst/>
              <a:gdLst/>
              <a:ahLst/>
              <a:cxnLst/>
              <a:rect l="l" t="t" r="r" b="b"/>
              <a:pathLst>
                <a:path w="5543550" h="10287000">
                  <a:moveTo>
                    <a:pt x="4129252" y="10286987"/>
                  </a:moveTo>
                  <a:lnTo>
                    <a:pt x="0" y="6157684"/>
                  </a:lnTo>
                  <a:lnTo>
                    <a:pt x="0" y="10286987"/>
                  </a:lnTo>
                  <a:lnTo>
                    <a:pt x="4129252" y="10286987"/>
                  </a:lnTo>
                  <a:close/>
                </a:path>
                <a:path w="5543550" h="10287000">
                  <a:moveTo>
                    <a:pt x="5543296" y="0"/>
                  </a:moveTo>
                  <a:lnTo>
                    <a:pt x="1569542" y="0"/>
                  </a:lnTo>
                  <a:lnTo>
                    <a:pt x="5543296" y="3973792"/>
                  </a:lnTo>
                  <a:lnTo>
                    <a:pt x="5543296" y="0"/>
                  </a:lnTo>
                  <a:close/>
                </a:path>
              </a:pathLst>
            </a:custGeom>
            <a:solidFill>
              <a:srgbClr val="EBFD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2688464" y="1"/>
              <a:ext cx="2857500" cy="2538730"/>
            </a:xfrm>
            <a:custGeom>
              <a:avLst/>
              <a:gdLst/>
              <a:ahLst/>
              <a:cxnLst/>
              <a:rect l="l" t="t" r="r" b="b"/>
              <a:pathLst>
                <a:path w="2857500" h="2538730">
                  <a:moveTo>
                    <a:pt x="2857500" y="2532590"/>
                  </a:moveTo>
                  <a:lnTo>
                    <a:pt x="2857500" y="2538620"/>
                  </a:lnTo>
                  <a:lnTo>
                    <a:pt x="1911271" y="2538620"/>
                  </a:lnTo>
                  <a:lnTo>
                    <a:pt x="0" y="629034"/>
                  </a:lnTo>
                  <a:lnTo>
                    <a:pt x="0" y="0"/>
                  </a:lnTo>
                  <a:lnTo>
                    <a:pt x="322634" y="0"/>
                  </a:lnTo>
                  <a:lnTo>
                    <a:pt x="2857500" y="2532590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688464" y="629036"/>
              <a:ext cx="1911350" cy="1910080"/>
            </a:xfrm>
            <a:custGeom>
              <a:avLst/>
              <a:gdLst/>
              <a:ahLst/>
              <a:cxnLst/>
              <a:rect l="l" t="t" r="r" b="b"/>
              <a:pathLst>
                <a:path w="1911350" h="1910080">
                  <a:moveTo>
                    <a:pt x="1911271" y="1909586"/>
                  </a:moveTo>
                  <a:lnTo>
                    <a:pt x="959027" y="1909586"/>
                  </a:lnTo>
                  <a:lnTo>
                    <a:pt x="0" y="951407"/>
                  </a:lnTo>
                  <a:lnTo>
                    <a:pt x="0" y="0"/>
                  </a:lnTo>
                  <a:lnTo>
                    <a:pt x="1911271" y="1909586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2688464" y="1580443"/>
              <a:ext cx="959485" cy="958215"/>
            </a:xfrm>
            <a:custGeom>
              <a:avLst/>
              <a:gdLst/>
              <a:ahLst/>
              <a:cxnLst/>
              <a:rect l="l" t="t" r="r" b="b"/>
              <a:pathLst>
                <a:path w="959485" h="958214">
                  <a:moveTo>
                    <a:pt x="959027" y="958178"/>
                  </a:moveTo>
                  <a:lnTo>
                    <a:pt x="6812" y="958178"/>
                  </a:lnTo>
                  <a:lnTo>
                    <a:pt x="0" y="951372"/>
                  </a:lnTo>
                  <a:lnTo>
                    <a:pt x="0" y="0"/>
                  </a:lnTo>
                  <a:lnTo>
                    <a:pt x="959027" y="958178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3540657" y="8389788"/>
              <a:ext cx="1895475" cy="1897380"/>
            </a:xfrm>
            <a:custGeom>
              <a:avLst/>
              <a:gdLst/>
              <a:ahLst/>
              <a:cxnLst/>
              <a:rect l="l" t="t" r="r" b="b"/>
              <a:pathLst>
                <a:path w="1895475" h="1897379">
                  <a:moveTo>
                    <a:pt x="1894991" y="1897211"/>
                  </a:moveTo>
                  <a:lnTo>
                    <a:pt x="1236958" y="1897211"/>
                  </a:lnTo>
                  <a:lnTo>
                    <a:pt x="0" y="657179"/>
                  </a:lnTo>
                  <a:lnTo>
                    <a:pt x="0" y="2458"/>
                  </a:lnTo>
                  <a:lnTo>
                    <a:pt x="2452" y="0"/>
                  </a:lnTo>
                  <a:lnTo>
                    <a:pt x="1894991" y="1897211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3540657" y="9046967"/>
              <a:ext cx="1236980" cy="1240155"/>
            </a:xfrm>
            <a:custGeom>
              <a:avLst/>
              <a:gdLst/>
              <a:ahLst/>
              <a:cxnLst/>
              <a:rect l="l" t="t" r="r" b="b"/>
              <a:pathLst>
                <a:path w="1236979" h="1240154">
                  <a:moveTo>
                    <a:pt x="1236958" y="1240032"/>
                  </a:moveTo>
                  <a:lnTo>
                    <a:pt x="578937" y="1240032"/>
                  </a:lnTo>
                  <a:lnTo>
                    <a:pt x="0" y="659657"/>
                  </a:lnTo>
                  <a:lnTo>
                    <a:pt x="0" y="0"/>
                  </a:lnTo>
                  <a:lnTo>
                    <a:pt x="1236958" y="1240032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3540657" y="9706624"/>
              <a:ext cx="579120" cy="580390"/>
            </a:xfrm>
            <a:custGeom>
              <a:avLst/>
              <a:gdLst/>
              <a:ahLst/>
              <a:cxnLst/>
              <a:rect l="l" t="t" r="r" b="b"/>
              <a:pathLst>
                <a:path w="579120" h="580390">
                  <a:moveTo>
                    <a:pt x="578937" y="580374"/>
                  </a:moveTo>
                  <a:lnTo>
                    <a:pt x="0" y="580374"/>
                  </a:lnTo>
                  <a:lnTo>
                    <a:pt x="0" y="0"/>
                  </a:lnTo>
                  <a:lnTo>
                    <a:pt x="578937" y="580374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7111082" y="1652130"/>
            <a:ext cx="8605520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000" spc="85"/>
              <a:t>The </a:t>
            </a:r>
            <a:r>
              <a:rPr dirty="0" sz="6000" spc="25"/>
              <a:t>Presentation</a:t>
            </a:r>
            <a:r>
              <a:rPr dirty="0" sz="6000" spc="-580"/>
              <a:t> </a:t>
            </a:r>
            <a:r>
              <a:rPr dirty="0" sz="6000" spc="10"/>
              <a:t>Guide</a:t>
            </a:r>
            <a:endParaRPr sz="6000"/>
          </a:p>
        </p:txBody>
      </p:sp>
      <p:sp>
        <p:nvSpPr>
          <p:cNvPr id="13" name="object 13"/>
          <p:cNvSpPr txBox="1"/>
          <p:nvPr/>
        </p:nvSpPr>
        <p:spPr>
          <a:xfrm>
            <a:off x="7111082" y="2868104"/>
            <a:ext cx="6431280" cy="56280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0" spc="70" b="1">
                <a:solidFill>
                  <a:srgbClr val="04445D"/>
                </a:solidFill>
                <a:latin typeface="Arial"/>
                <a:cs typeface="Arial"/>
              </a:rPr>
              <a:t>TOPICS TO </a:t>
            </a:r>
            <a:r>
              <a:rPr dirty="0" sz="4000" spc="-120" b="1">
                <a:solidFill>
                  <a:srgbClr val="04445D"/>
                </a:solidFill>
                <a:latin typeface="Arial"/>
                <a:cs typeface="Arial"/>
              </a:rPr>
              <a:t>BE</a:t>
            </a:r>
            <a:r>
              <a:rPr dirty="0" sz="4000" spc="520" b="1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4000" spc="25" b="1">
                <a:solidFill>
                  <a:srgbClr val="04445D"/>
                </a:solidFill>
                <a:latin typeface="Arial"/>
                <a:cs typeface="Arial"/>
              </a:rPr>
              <a:t>COVERED</a:t>
            </a:r>
            <a:endParaRPr sz="4000">
              <a:latin typeface="Arial"/>
              <a:cs typeface="Arial"/>
            </a:endParaRPr>
          </a:p>
          <a:p>
            <a:pPr marL="12700" marR="2063114">
              <a:lnSpc>
                <a:spcPct val="107400"/>
              </a:lnSpc>
              <a:spcBef>
                <a:spcPts val="4135"/>
              </a:spcBef>
            </a:pPr>
            <a:r>
              <a:rPr dirty="0" sz="3900" spc="225">
                <a:solidFill>
                  <a:srgbClr val="04445D"/>
                </a:solidFill>
                <a:latin typeface="Arial"/>
                <a:cs typeface="Arial"/>
              </a:rPr>
              <a:t>Introduction  </a:t>
            </a:r>
            <a:r>
              <a:rPr dirty="0" sz="3900" spc="125">
                <a:solidFill>
                  <a:srgbClr val="04445D"/>
                </a:solidFill>
                <a:latin typeface="Arial"/>
                <a:cs typeface="Arial"/>
              </a:rPr>
              <a:t>Business</a:t>
            </a:r>
            <a:r>
              <a:rPr dirty="0" sz="3900" spc="6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3900" spc="229">
                <a:solidFill>
                  <a:srgbClr val="04445D"/>
                </a:solidFill>
                <a:latin typeface="Arial"/>
                <a:cs typeface="Arial"/>
              </a:rPr>
              <a:t>Problem  </a:t>
            </a:r>
            <a:r>
              <a:rPr dirty="0" sz="3900" spc="110">
                <a:solidFill>
                  <a:srgbClr val="04445D"/>
                </a:solidFill>
                <a:latin typeface="Arial"/>
                <a:cs typeface="Arial"/>
              </a:rPr>
              <a:t>Data  </a:t>
            </a:r>
            <a:r>
              <a:rPr dirty="0" sz="3900" spc="280">
                <a:solidFill>
                  <a:srgbClr val="04445D"/>
                </a:solidFill>
                <a:latin typeface="Arial"/>
                <a:cs typeface="Arial"/>
              </a:rPr>
              <a:t>Methodology  </a:t>
            </a:r>
            <a:r>
              <a:rPr dirty="0" sz="3900" spc="140">
                <a:solidFill>
                  <a:srgbClr val="04445D"/>
                </a:solidFill>
                <a:latin typeface="Arial"/>
                <a:cs typeface="Arial"/>
              </a:rPr>
              <a:t>Results  Discussion  </a:t>
            </a:r>
            <a:r>
              <a:rPr dirty="0" sz="3900" spc="185">
                <a:solidFill>
                  <a:srgbClr val="04445D"/>
                </a:solidFill>
                <a:latin typeface="Arial"/>
                <a:cs typeface="Arial"/>
              </a:rPr>
              <a:t>Conclusion</a:t>
            </a:r>
            <a:endParaRPr sz="3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8287999" cy="1028699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0" y="4844879"/>
              <a:ext cx="5438140" cy="5442585"/>
            </a:xfrm>
            <a:custGeom>
              <a:avLst/>
              <a:gdLst/>
              <a:ahLst/>
              <a:cxnLst/>
              <a:rect l="l" t="t" r="r" b="b"/>
              <a:pathLst>
                <a:path w="5438140" h="5442584">
                  <a:moveTo>
                    <a:pt x="5437766" y="5442119"/>
                  </a:moveTo>
                  <a:lnTo>
                    <a:pt x="3488949" y="5442119"/>
                  </a:lnTo>
                  <a:lnTo>
                    <a:pt x="0" y="1950322"/>
                  </a:lnTo>
                  <a:lnTo>
                    <a:pt x="0" y="0"/>
                  </a:lnTo>
                  <a:lnTo>
                    <a:pt x="5437766" y="5442119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6795202"/>
              <a:ext cx="3489325" cy="3491865"/>
            </a:xfrm>
            <a:custGeom>
              <a:avLst/>
              <a:gdLst/>
              <a:ahLst/>
              <a:cxnLst/>
              <a:rect l="l" t="t" r="r" b="b"/>
              <a:pathLst>
                <a:path w="3489325" h="3491865">
                  <a:moveTo>
                    <a:pt x="3488949" y="3491797"/>
                  </a:moveTo>
                  <a:lnTo>
                    <a:pt x="1540170" y="3491797"/>
                  </a:lnTo>
                  <a:lnTo>
                    <a:pt x="0" y="1950375"/>
                  </a:lnTo>
                  <a:lnTo>
                    <a:pt x="0" y="0"/>
                  </a:lnTo>
                  <a:lnTo>
                    <a:pt x="3488949" y="3491797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0" y="8745577"/>
              <a:ext cx="1540510" cy="1541780"/>
            </a:xfrm>
            <a:custGeom>
              <a:avLst/>
              <a:gdLst/>
              <a:ahLst/>
              <a:cxnLst/>
              <a:rect l="l" t="t" r="r" b="b"/>
              <a:pathLst>
                <a:path w="1540510" h="1541779">
                  <a:moveTo>
                    <a:pt x="1540170" y="1541422"/>
                  </a:moveTo>
                  <a:lnTo>
                    <a:pt x="0" y="1541422"/>
                  </a:lnTo>
                  <a:lnTo>
                    <a:pt x="0" y="0"/>
                  </a:lnTo>
                  <a:lnTo>
                    <a:pt x="1540170" y="1541422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1018184" y="1016674"/>
              <a:ext cx="1666875" cy="1190625"/>
            </a:xfrm>
            <a:custGeom>
              <a:avLst/>
              <a:gdLst/>
              <a:ahLst/>
              <a:cxnLst/>
              <a:rect l="l" t="t" r="r" b="b"/>
              <a:pathLst>
                <a:path w="1666875" h="1190625">
                  <a:moveTo>
                    <a:pt x="476250" y="1190625"/>
                  </a:moveTo>
                  <a:lnTo>
                    <a:pt x="119062" y="1190625"/>
                  </a:lnTo>
                  <a:lnTo>
                    <a:pt x="357187" y="714375"/>
                  </a:lnTo>
                  <a:lnTo>
                    <a:pt x="0" y="714375"/>
                  </a:lnTo>
                  <a:lnTo>
                    <a:pt x="0" y="0"/>
                  </a:lnTo>
                  <a:lnTo>
                    <a:pt x="714375" y="0"/>
                  </a:lnTo>
                  <a:lnTo>
                    <a:pt x="714375" y="714375"/>
                  </a:lnTo>
                  <a:lnTo>
                    <a:pt x="476250" y="1190625"/>
                  </a:lnTo>
                  <a:close/>
                </a:path>
                <a:path w="1666875" h="1190625">
                  <a:moveTo>
                    <a:pt x="1428750" y="1190625"/>
                  </a:moveTo>
                  <a:lnTo>
                    <a:pt x="1071562" y="1190625"/>
                  </a:lnTo>
                  <a:lnTo>
                    <a:pt x="1309687" y="714375"/>
                  </a:lnTo>
                  <a:lnTo>
                    <a:pt x="952500" y="714375"/>
                  </a:lnTo>
                  <a:lnTo>
                    <a:pt x="952500" y="0"/>
                  </a:lnTo>
                  <a:lnTo>
                    <a:pt x="1666875" y="0"/>
                  </a:lnTo>
                  <a:lnTo>
                    <a:pt x="1666875" y="714375"/>
                  </a:lnTo>
                  <a:lnTo>
                    <a:pt x="1428750" y="1190625"/>
                  </a:lnTo>
                  <a:close/>
                </a:path>
              </a:pathLst>
            </a:custGeom>
            <a:solidFill>
              <a:srgbClr val="EBFD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2662169" y="981138"/>
            <a:ext cx="4615815" cy="6959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400" spc="195">
                <a:solidFill>
                  <a:srgbClr val="EBFDFF"/>
                </a:solidFill>
              </a:rPr>
              <a:t>INTRODUCTION</a:t>
            </a:r>
            <a:endParaRPr sz="4400"/>
          </a:p>
        </p:txBody>
      </p:sp>
      <p:sp>
        <p:nvSpPr>
          <p:cNvPr id="9" name="object 9"/>
          <p:cNvSpPr txBox="1"/>
          <p:nvPr/>
        </p:nvSpPr>
        <p:spPr>
          <a:xfrm>
            <a:off x="7535232" y="3804839"/>
            <a:ext cx="10540365" cy="401701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 algn="r" marL="146050" marR="5080" indent="459740">
              <a:lnSpc>
                <a:spcPct val="102899"/>
              </a:lnSpc>
              <a:spcBef>
                <a:spcPts val="25"/>
              </a:spcBef>
              <a:tabLst>
                <a:tab pos="7070090" algn="l"/>
              </a:tabLst>
            </a:pPr>
            <a:r>
              <a:rPr dirty="0" sz="2550" spc="150" b="1">
                <a:solidFill>
                  <a:srgbClr val="74E6D9"/>
                </a:solidFill>
                <a:latin typeface="Arial"/>
                <a:cs typeface="Arial"/>
              </a:rPr>
              <a:t>Hyderabad </a:t>
            </a:r>
            <a:r>
              <a:rPr dirty="0" sz="2550" spc="-50" b="1">
                <a:solidFill>
                  <a:srgbClr val="74E6D9"/>
                </a:solidFill>
                <a:latin typeface="Arial"/>
                <a:cs typeface="Arial"/>
              </a:rPr>
              <a:t>is </a:t>
            </a:r>
            <a:r>
              <a:rPr dirty="0" sz="2550" spc="100" b="1">
                <a:solidFill>
                  <a:srgbClr val="74E6D9"/>
                </a:solidFill>
                <a:latin typeface="Arial"/>
                <a:cs typeface="Arial"/>
              </a:rPr>
              <a:t>one </a:t>
            </a:r>
            <a:r>
              <a:rPr dirty="0" sz="2550" spc="95" b="1">
                <a:solidFill>
                  <a:srgbClr val="74E6D9"/>
                </a:solidFill>
                <a:latin typeface="Arial"/>
                <a:cs typeface="Arial"/>
              </a:rPr>
              <a:t>of </a:t>
            </a:r>
            <a:r>
              <a:rPr dirty="0" sz="2550" spc="145" b="1">
                <a:solidFill>
                  <a:srgbClr val="74E6D9"/>
                </a:solidFill>
                <a:latin typeface="Arial"/>
                <a:cs typeface="Arial"/>
              </a:rPr>
              <a:t>the</a:t>
            </a:r>
            <a:r>
              <a:rPr dirty="0" sz="2550" spc="300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135" b="1">
                <a:solidFill>
                  <a:srgbClr val="74E6D9"/>
                </a:solidFill>
                <a:latin typeface="Arial"/>
                <a:cs typeface="Arial"/>
              </a:rPr>
              <a:t>oldest</a:t>
            </a:r>
            <a:r>
              <a:rPr dirty="0" sz="2550" spc="120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70" b="1">
                <a:solidFill>
                  <a:srgbClr val="74E6D9"/>
                </a:solidFill>
                <a:latin typeface="Arial"/>
                <a:cs typeface="Arial"/>
              </a:rPr>
              <a:t>cities,	</a:t>
            </a:r>
            <a:r>
              <a:rPr dirty="0" sz="2550" spc="95" b="1">
                <a:solidFill>
                  <a:srgbClr val="74E6D9"/>
                </a:solidFill>
                <a:latin typeface="Arial"/>
                <a:cs typeface="Arial"/>
              </a:rPr>
              <a:t>highly </a:t>
            </a:r>
            <a:r>
              <a:rPr dirty="0" sz="2550" spc="110" b="1">
                <a:solidFill>
                  <a:srgbClr val="74E6D9"/>
                </a:solidFill>
                <a:latin typeface="Arial"/>
                <a:cs typeface="Arial"/>
              </a:rPr>
              <a:t>known </a:t>
            </a:r>
            <a:r>
              <a:rPr dirty="0" sz="2550" spc="95" b="1">
                <a:solidFill>
                  <a:srgbClr val="74E6D9"/>
                </a:solidFill>
                <a:latin typeface="Arial"/>
                <a:cs typeface="Arial"/>
              </a:rPr>
              <a:t>for</a:t>
            </a:r>
            <a:r>
              <a:rPr dirty="0" sz="2550" spc="100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145" b="1">
                <a:solidFill>
                  <a:srgbClr val="74E6D9"/>
                </a:solidFill>
                <a:latin typeface="Arial"/>
                <a:cs typeface="Arial"/>
              </a:rPr>
              <a:t>the </a:t>
            </a:r>
            <a:r>
              <a:rPr dirty="0" sz="2550" spc="55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120" b="1">
                <a:solidFill>
                  <a:srgbClr val="74E6D9"/>
                </a:solidFill>
                <a:latin typeface="Arial"/>
                <a:cs typeface="Arial"/>
              </a:rPr>
              <a:t>variety </a:t>
            </a:r>
            <a:r>
              <a:rPr dirty="0" sz="2550" spc="95" b="1">
                <a:solidFill>
                  <a:srgbClr val="74E6D9"/>
                </a:solidFill>
                <a:latin typeface="Arial"/>
                <a:cs typeface="Arial"/>
              </a:rPr>
              <a:t>of </a:t>
            </a:r>
            <a:r>
              <a:rPr dirty="0" sz="2550" spc="60" b="1">
                <a:solidFill>
                  <a:srgbClr val="74E6D9"/>
                </a:solidFill>
                <a:latin typeface="Arial"/>
                <a:cs typeface="Arial"/>
              </a:rPr>
              <a:t>spices </a:t>
            </a:r>
            <a:r>
              <a:rPr dirty="0" sz="2550" spc="114" b="1">
                <a:solidFill>
                  <a:srgbClr val="74E6D9"/>
                </a:solidFill>
                <a:latin typeface="Arial"/>
                <a:cs typeface="Arial"/>
              </a:rPr>
              <a:t>and </a:t>
            </a:r>
            <a:r>
              <a:rPr dirty="0" sz="2550" spc="125" b="1">
                <a:solidFill>
                  <a:srgbClr val="74E6D9"/>
                </a:solidFill>
                <a:latin typeface="Arial"/>
                <a:cs typeface="Arial"/>
              </a:rPr>
              <a:t>ranked </a:t>
            </a:r>
            <a:r>
              <a:rPr dirty="0" sz="2550" spc="100" b="1">
                <a:solidFill>
                  <a:srgbClr val="74E6D9"/>
                </a:solidFill>
                <a:latin typeface="Arial"/>
                <a:cs typeface="Arial"/>
              </a:rPr>
              <a:t>city </a:t>
            </a:r>
            <a:r>
              <a:rPr dirty="0" sz="2550" spc="15" b="1">
                <a:solidFill>
                  <a:srgbClr val="74E6D9"/>
                </a:solidFill>
                <a:latin typeface="Arial"/>
                <a:cs typeface="Arial"/>
              </a:rPr>
              <a:t>in </a:t>
            </a:r>
            <a:r>
              <a:rPr dirty="0" sz="2550" spc="60" b="1">
                <a:solidFill>
                  <a:srgbClr val="74E6D9"/>
                </a:solidFill>
                <a:latin typeface="Arial"/>
                <a:cs typeface="Arial"/>
              </a:rPr>
              <a:t>spices </a:t>
            </a:r>
            <a:r>
              <a:rPr dirty="0" sz="2550" spc="114" b="1">
                <a:solidFill>
                  <a:srgbClr val="74E6D9"/>
                </a:solidFill>
                <a:latin typeface="Arial"/>
                <a:cs typeface="Arial"/>
              </a:rPr>
              <a:t>and </a:t>
            </a:r>
            <a:r>
              <a:rPr dirty="0" sz="2550" spc="-50" b="1">
                <a:solidFill>
                  <a:srgbClr val="74E6D9"/>
                </a:solidFill>
                <a:latin typeface="Arial"/>
                <a:cs typeface="Arial"/>
              </a:rPr>
              <a:t>is </a:t>
            </a:r>
            <a:r>
              <a:rPr dirty="0" sz="2550" spc="145" b="1">
                <a:solidFill>
                  <a:srgbClr val="74E6D9"/>
                </a:solidFill>
                <a:latin typeface="Arial"/>
                <a:cs typeface="Arial"/>
              </a:rPr>
              <a:t>the </a:t>
            </a:r>
            <a:r>
              <a:rPr dirty="0" sz="2550" spc="75" b="1">
                <a:solidFill>
                  <a:srgbClr val="74E6D9"/>
                </a:solidFill>
                <a:latin typeface="Arial"/>
                <a:cs typeface="Arial"/>
              </a:rPr>
              <a:t>IT </a:t>
            </a:r>
            <a:r>
              <a:rPr dirty="0" sz="2550" spc="120" b="1">
                <a:solidFill>
                  <a:srgbClr val="74E6D9"/>
                </a:solidFill>
                <a:latin typeface="Arial"/>
                <a:cs typeface="Arial"/>
              </a:rPr>
              <a:t>Hub</a:t>
            </a:r>
            <a:r>
              <a:rPr dirty="0" sz="2550" spc="480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95" b="1">
                <a:solidFill>
                  <a:srgbClr val="74E6D9"/>
                </a:solidFill>
                <a:latin typeface="Arial"/>
                <a:cs typeface="Arial"/>
              </a:rPr>
              <a:t>of</a:t>
            </a:r>
            <a:endParaRPr sz="2550">
              <a:latin typeface="Arial"/>
              <a:cs typeface="Arial"/>
            </a:endParaRPr>
          </a:p>
          <a:p>
            <a:pPr algn="r" marR="5080">
              <a:lnSpc>
                <a:spcPct val="100000"/>
              </a:lnSpc>
              <a:spcBef>
                <a:spcPts val="90"/>
              </a:spcBef>
            </a:pPr>
            <a:r>
              <a:rPr dirty="0" sz="2550" spc="125" b="1">
                <a:solidFill>
                  <a:srgbClr val="74E6D9"/>
                </a:solidFill>
                <a:latin typeface="Arial"/>
                <a:cs typeface="Arial"/>
              </a:rPr>
              <a:t>I</a:t>
            </a:r>
            <a:r>
              <a:rPr dirty="0" sz="2550" spc="90" b="1">
                <a:solidFill>
                  <a:srgbClr val="74E6D9"/>
                </a:solidFill>
                <a:latin typeface="Arial"/>
                <a:cs typeface="Arial"/>
              </a:rPr>
              <a:t>n</a:t>
            </a:r>
            <a:r>
              <a:rPr dirty="0" sz="2550" spc="195" b="1">
                <a:solidFill>
                  <a:srgbClr val="74E6D9"/>
                </a:solidFill>
                <a:latin typeface="Arial"/>
                <a:cs typeface="Arial"/>
              </a:rPr>
              <a:t>d</a:t>
            </a:r>
            <a:r>
              <a:rPr dirty="0" sz="2550" spc="45" b="1">
                <a:solidFill>
                  <a:srgbClr val="74E6D9"/>
                </a:solidFill>
                <a:latin typeface="Arial"/>
                <a:cs typeface="Arial"/>
              </a:rPr>
              <a:t>i</a:t>
            </a:r>
            <a:r>
              <a:rPr dirty="0" sz="2550" spc="55" b="1">
                <a:solidFill>
                  <a:srgbClr val="74E6D9"/>
                </a:solidFill>
                <a:latin typeface="Arial"/>
                <a:cs typeface="Arial"/>
              </a:rPr>
              <a:t>a</a:t>
            </a:r>
            <a:endParaRPr sz="2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800">
              <a:latin typeface="Arial"/>
              <a:cs typeface="Arial"/>
            </a:endParaRPr>
          </a:p>
          <a:p>
            <a:pPr algn="r" marR="5080">
              <a:lnSpc>
                <a:spcPct val="100000"/>
              </a:lnSpc>
              <a:tabLst>
                <a:tab pos="845185" algn="l"/>
                <a:tab pos="4258310" algn="l"/>
              </a:tabLst>
            </a:pPr>
            <a:r>
              <a:rPr dirty="0" sz="2550" spc="70" b="1">
                <a:solidFill>
                  <a:srgbClr val="74E6D9"/>
                </a:solidFill>
                <a:latin typeface="Arial"/>
                <a:cs typeface="Arial"/>
              </a:rPr>
              <a:t>City	</a:t>
            </a:r>
            <a:r>
              <a:rPr dirty="0" sz="2550" spc="95" b="1">
                <a:solidFill>
                  <a:srgbClr val="74E6D9"/>
                </a:solidFill>
                <a:latin typeface="Arial"/>
                <a:cs typeface="Arial"/>
              </a:rPr>
              <a:t>of</a:t>
            </a:r>
            <a:r>
              <a:rPr dirty="0" sz="2550" spc="114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125" b="1">
                <a:solidFill>
                  <a:srgbClr val="74E6D9"/>
                </a:solidFill>
                <a:latin typeface="Arial"/>
                <a:cs typeface="Arial"/>
              </a:rPr>
              <a:t>Telangana,</a:t>
            </a:r>
            <a:r>
              <a:rPr dirty="0" sz="2550" spc="120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100" b="1">
                <a:solidFill>
                  <a:srgbClr val="74E6D9"/>
                </a:solidFill>
                <a:latin typeface="Arial"/>
                <a:cs typeface="Arial"/>
              </a:rPr>
              <a:t>India	</a:t>
            </a:r>
            <a:r>
              <a:rPr dirty="0" sz="2550" spc="-50" b="1">
                <a:solidFill>
                  <a:srgbClr val="74E6D9"/>
                </a:solidFill>
                <a:latin typeface="Arial"/>
                <a:cs typeface="Arial"/>
              </a:rPr>
              <a:t>is </a:t>
            </a:r>
            <a:r>
              <a:rPr dirty="0" sz="2550" spc="110" b="1">
                <a:solidFill>
                  <a:srgbClr val="74E6D9"/>
                </a:solidFill>
                <a:latin typeface="Arial"/>
                <a:cs typeface="Arial"/>
              </a:rPr>
              <a:t>known </a:t>
            </a:r>
            <a:r>
              <a:rPr dirty="0" sz="2550" spc="95" b="1">
                <a:solidFill>
                  <a:srgbClr val="74E6D9"/>
                </a:solidFill>
                <a:latin typeface="Arial"/>
                <a:cs typeface="Arial"/>
              </a:rPr>
              <a:t>for </a:t>
            </a:r>
            <a:r>
              <a:rPr dirty="0" sz="2550" spc="45" b="1">
                <a:solidFill>
                  <a:srgbClr val="74E6D9"/>
                </a:solidFill>
                <a:latin typeface="Arial"/>
                <a:cs typeface="Arial"/>
              </a:rPr>
              <a:t>its </a:t>
            </a:r>
            <a:r>
              <a:rPr dirty="0" sz="2550" spc="125" b="1">
                <a:solidFill>
                  <a:srgbClr val="74E6D9"/>
                </a:solidFill>
                <a:latin typeface="Arial"/>
                <a:cs typeface="Arial"/>
              </a:rPr>
              <a:t>availability </a:t>
            </a:r>
            <a:r>
              <a:rPr dirty="0" sz="2550" spc="95" b="1">
                <a:solidFill>
                  <a:srgbClr val="74E6D9"/>
                </a:solidFill>
                <a:latin typeface="Arial"/>
                <a:cs typeface="Arial"/>
              </a:rPr>
              <a:t>of</a:t>
            </a:r>
            <a:r>
              <a:rPr dirty="0" sz="2550" spc="310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65" b="1">
                <a:solidFill>
                  <a:srgbClr val="74E6D9"/>
                </a:solidFill>
                <a:latin typeface="Arial"/>
                <a:cs typeface="Arial"/>
              </a:rPr>
              <a:t>various</a:t>
            </a:r>
            <a:endParaRPr sz="2550">
              <a:latin typeface="Arial"/>
              <a:cs typeface="Arial"/>
            </a:endParaRPr>
          </a:p>
          <a:p>
            <a:pPr algn="r" marR="5080">
              <a:lnSpc>
                <a:spcPct val="100000"/>
              </a:lnSpc>
              <a:spcBef>
                <a:spcPts val="90"/>
              </a:spcBef>
            </a:pPr>
            <a:r>
              <a:rPr dirty="0" sz="2550" spc="50" b="1">
                <a:solidFill>
                  <a:srgbClr val="74E6D9"/>
                </a:solidFill>
                <a:latin typeface="Arial"/>
                <a:cs typeface="Arial"/>
              </a:rPr>
              <a:t>cuisines,</a:t>
            </a:r>
            <a:r>
              <a:rPr dirty="0" sz="2550" spc="40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114" b="1">
                <a:solidFill>
                  <a:srgbClr val="74E6D9"/>
                </a:solidFill>
                <a:latin typeface="Arial"/>
                <a:cs typeface="Arial"/>
              </a:rPr>
              <a:t>hotels</a:t>
            </a:r>
            <a:endParaRPr sz="2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2700">
              <a:latin typeface="Arial"/>
              <a:cs typeface="Arial"/>
            </a:endParaRPr>
          </a:p>
          <a:p>
            <a:pPr algn="r" marL="1100455" marR="5080" indent="-1088390">
              <a:lnSpc>
                <a:spcPct val="102899"/>
              </a:lnSpc>
              <a:spcBef>
                <a:spcPts val="5"/>
              </a:spcBef>
              <a:tabLst>
                <a:tab pos="2419350" algn="l"/>
              </a:tabLst>
            </a:pPr>
            <a:r>
              <a:rPr dirty="0" sz="2550" spc="150" b="1">
                <a:solidFill>
                  <a:srgbClr val="74E6D9"/>
                </a:solidFill>
                <a:latin typeface="Arial"/>
                <a:cs typeface="Arial"/>
              </a:rPr>
              <a:t>Hyderabad</a:t>
            </a:r>
            <a:r>
              <a:rPr dirty="0" sz="2550" spc="110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-50" b="1">
                <a:solidFill>
                  <a:srgbClr val="74E6D9"/>
                </a:solidFill>
                <a:latin typeface="Arial"/>
                <a:cs typeface="Arial"/>
              </a:rPr>
              <a:t>is	</a:t>
            </a:r>
            <a:r>
              <a:rPr dirty="0" sz="2550" spc="90" b="1">
                <a:solidFill>
                  <a:srgbClr val="74E6D9"/>
                </a:solidFill>
                <a:latin typeface="Arial"/>
                <a:cs typeface="Arial"/>
              </a:rPr>
              <a:t>was </a:t>
            </a:r>
            <a:r>
              <a:rPr dirty="0" sz="2550" spc="150" b="1">
                <a:solidFill>
                  <a:srgbClr val="74E6D9"/>
                </a:solidFill>
                <a:latin typeface="Arial"/>
                <a:cs typeface="Arial"/>
              </a:rPr>
              <a:t>ruled </a:t>
            </a:r>
            <a:r>
              <a:rPr dirty="0" sz="2550" spc="80" b="1">
                <a:solidFill>
                  <a:srgbClr val="74E6D9"/>
                </a:solidFill>
                <a:latin typeface="Arial"/>
                <a:cs typeface="Arial"/>
              </a:rPr>
              <a:t>by </a:t>
            </a:r>
            <a:r>
              <a:rPr dirty="0" sz="2550" spc="145" b="1">
                <a:solidFill>
                  <a:srgbClr val="74E6D9"/>
                </a:solidFill>
                <a:latin typeface="Arial"/>
                <a:cs typeface="Arial"/>
              </a:rPr>
              <a:t>the </a:t>
            </a:r>
            <a:r>
              <a:rPr dirty="0" sz="2550" spc="120" b="1">
                <a:solidFill>
                  <a:srgbClr val="74E6D9"/>
                </a:solidFill>
                <a:latin typeface="Arial"/>
                <a:cs typeface="Arial"/>
              </a:rPr>
              <a:t>Qutub </a:t>
            </a:r>
            <a:r>
              <a:rPr dirty="0" sz="2550" spc="25" b="1">
                <a:solidFill>
                  <a:srgbClr val="74E6D9"/>
                </a:solidFill>
                <a:latin typeface="Arial"/>
                <a:cs typeface="Arial"/>
              </a:rPr>
              <a:t>Shahis, </a:t>
            </a:r>
            <a:r>
              <a:rPr dirty="0" sz="2550" spc="110" b="1">
                <a:solidFill>
                  <a:srgbClr val="74E6D9"/>
                </a:solidFill>
                <a:latin typeface="Arial"/>
                <a:cs typeface="Arial"/>
              </a:rPr>
              <a:t>Mughals</a:t>
            </a:r>
            <a:r>
              <a:rPr dirty="0" sz="2550" spc="180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114" b="1">
                <a:solidFill>
                  <a:srgbClr val="74E6D9"/>
                </a:solidFill>
                <a:latin typeface="Arial"/>
                <a:cs typeface="Arial"/>
              </a:rPr>
              <a:t>and </a:t>
            </a:r>
            <a:r>
              <a:rPr dirty="0" sz="2550" spc="145" b="1">
                <a:solidFill>
                  <a:srgbClr val="74E6D9"/>
                </a:solidFill>
                <a:latin typeface="Arial"/>
                <a:cs typeface="Arial"/>
              </a:rPr>
              <a:t>the </a:t>
            </a:r>
            <a:r>
              <a:rPr dirty="0" sz="2550" spc="55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95" b="1">
                <a:solidFill>
                  <a:srgbClr val="74E6D9"/>
                </a:solidFill>
                <a:latin typeface="Arial"/>
                <a:cs typeface="Arial"/>
              </a:rPr>
              <a:t>Nizams </a:t>
            </a:r>
            <a:r>
              <a:rPr dirty="0" sz="2550" spc="105" b="1">
                <a:solidFill>
                  <a:srgbClr val="74E6D9"/>
                </a:solidFill>
                <a:latin typeface="Arial"/>
                <a:cs typeface="Arial"/>
              </a:rPr>
              <a:t>which </a:t>
            </a:r>
            <a:r>
              <a:rPr dirty="0" sz="2550" spc="114" b="1">
                <a:solidFill>
                  <a:srgbClr val="74E6D9"/>
                </a:solidFill>
                <a:latin typeface="Arial"/>
                <a:cs typeface="Arial"/>
              </a:rPr>
              <a:t>shaped </a:t>
            </a:r>
            <a:r>
              <a:rPr dirty="0" sz="2550" spc="45" b="1">
                <a:solidFill>
                  <a:srgbClr val="74E6D9"/>
                </a:solidFill>
                <a:latin typeface="Arial"/>
                <a:cs typeface="Arial"/>
              </a:rPr>
              <a:t>its </a:t>
            </a:r>
            <a:r>
              <a:rPr dirty="0" sz="2550" spc="60" b="1">
                <a:solidFill>
                  <a:srgbClr val="74E6D9"/>
                </a:solidFill>
                <a:latin typeface="Arial"/>
                <a:cs typeface="Arial"/>
              </a:rPr>
              <a:t>history. </a:t>
            </a:r>
            <a:r>
              <a:rPr dirty="0" sz="2550" spc="110" b="1">
                <a:solidFill>
                  <a:srgbClr val="74E6D9"/>
                </a:solidFill>
                <a:latin typeface="Arial"/>
                <a:cs typeface="Arial"/>
              </a:rPr>
              <a:t>The </a:t>
            </a:r>
            <a:r>
              <a:rPr dirty="0" sz="2550" spc="100" b="1">
                <a:solidFill>
                  <a:srgbClr val="74E6D9"/>
                </a:solidFill>
                <a:latin typeface="Arial"/>
                <a:cs typeface="Arial"/>
              </a:rPr>
              <a:t>city </a:t>
            </a:r>
            <a:r>
              <a:rPr dirty="0" sz="2550" spc="-50" b="1">
                <a:solidFill>
                  <a:srgbClr val="74E6D9"/>
                </a:solidFill>
                <a:latin typeface="Arial"/>
                <a:cs typeface="Arial"/>
              </a:rPr>
              <a:t>is </a:t>
            </a:r>
            <a:r>
              <a:rPr dirty="0" sz="2550" spc="145" b="1">
                <a:solidFill>
                  <a:srgbClr val="74E6D9"/>
                </a:solidFill>
                <a:latin typeface="Arial"/>
                <a:cs typeface="Arial"/>
              </a:rPr>
              <a:t>noted </a:t>
            </a:r>
            <a:r>
              <a:rPr dirty="0" sz="2550" spc="95" b="1">
                <a:solidFill>
                  <a:srgbClr val="74E6D9"/>
                </a:solidFill>
                <a:latin typeface="Arial"/>
                <a:cs typeface="Arial"/>
              </a:rPr>
              <a:t>for</a:t>
            </a:r>
            <a:r>
              <a:rPr dirty="0" sz="2550" spc="370" b="1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2550" spc="45" b="1">
                <a:solidFill>
                  <a:srgbClr val="74E6D9"/>
                </a:solidFill>
                <a:latin typeface="Arial"/>
                <a:cs typeface="Arial"/>
              </a:rPr>
              <a:t>its</a:t>
            </a:r>
            <a:endParaRPr sz="2550">
              <a:latin typeface="Arial"/>
              <a:cs typeface="Arial"/>
            </a:endParaRPr>
          </a:p>
          <a:p>
            <a:pPr algn="r" marR="95885">
              <a:lnSpc>
                <a:spcPct val="100000"/>
              </a:lnSpc>
              <a:spcBef>
                <a:spcPts val="90"/>
              </a:spcBef>
            </a:pPr>
            <a:r>
              <a:rPr dirty="0" sz="2550" spc="220" b="1">
                <a:solidFill>
                  <a:srgbClr val="74E6D9"/>
                </a:solidFill>
                <a:latin typeface="Arial"/>
                <a:cs typeface="Arial"/>
              </a:rPr>
              <a:t>m</a:t>
            </a:r>
            <a:r>
              <a:rPr dirty="0" sz="2550" spc="95" b="1">
                <a:solidFill>
                  <a:srgbClr val="74E6D9"/>
                </a:solidFill>
                <a:latin typeface="Arial"/>
                <a:cs typeface="Arial"/>
              </a:rPr>
              <a:t>o</a:t>
            </a:r>
            <a:r>
              <a:rPr dirty="0" sz="2550" spc="90" b="1">
                <a:solidFill>
                  <a:srgbClr val="74E6D9"/>
                </a:solidFill>
                <a:latin typeface="Arial"/>
                <a:cs typeface="Arial"/>
              </a:rPr>
              <a:t>n</a:t>
            </a:r>
            <a:r>
              <a:rPr dirty="0" sz="2550" spc="125" b="1">
                <a:solidFill>
                  <a:srgbClr val="74E6D9"/>
                </a:solidFill>
                <a:latin typeface="Arial"/>
                <a:cs typeface="Arial"/>
              </a:rPr>
              <a:t>u</a:t>
            </a:r>
            <a:r>
              <a:rPr dirty="0" sz="2550" spc="220" b="1">
                <a:solidFill>
                  <a:srgbClr val="74E6D9"/>
                </a:solidFill>
                <a:latin typeface="Arial"/>
                <a:cs typeface="Arial"/>
              </a:rPr>
              <a:t>m</a:t>
            </a:r>
            <a:r>
              <a:rPr dirty="0" sz="2550" spc="215" b="1">
                <a:solidFill>
                  <a:srgbClr val="74E6D9"/>
                </a:solidFill>
                <a:latin typeface="Arial"/>
                <a:cs typeface="Arial"/>
              </a:rPr>
              <a:t>e</a:t>
            </a:r>
            <a:r>
              <a:rPr dirty="0" sz="2550" spc="90" b="1">
                <a:solidFill>
                  <a:srgbClr val="74E6D9"/>
                </a:solidFill>
                <a:latin typeface="Arial"/>
                <a:cs typeface="Arial"/>
              </a:rPr>
              <a:t>n</a:t>
            </a:r>
            <a:r>
              <a:rPr dirty="0" sz="2550" spc="235" b="1">
                <a:solidFill>
                  <a:srgbClr val="74E6D9"/>
                </a:solidFill>
                <a:latin typeface="Arial"/>
                <a:cs typeface="Arial"/>
              </a:rPr>
              <a:t>t</a:t>
            </a:r>
            <a:r>
              <a:rPr dirty="0" sz="2550" spc="-145" b="1">
                <a:solidFill>
                  <a:srgbClr val="74E6D9"/>
                </a:solidFill>
                <a:latin typeface="Arial"/>
                <a:cs typeface="Arial"/>
              </a:rPr>
              <a:t>s</a:t>
            </a:r>
            <a:endParaRPr sz="25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176412" y="3"/>
            <a:ext cx="12111990" cy="10287000"/>
          </a:xfrm>
          <a:custGeom>
            <a:avLst/>
            <a:gdLst/>
            <a:ahLst/>
            <a:cxnLst/>
            <a:rect l="l" t="t" r="r" b="b"/>
            <a:pathLst>
              <a:path w="12111990" h="10287000">
                <a:moveTo>
                  <a:pt x="0" y="10286999"/>
                </a:moveTo>
                <a:lnTo>
                  <a:pt x="12111586" y="10286999"/>
                </a:lnTo>
                <a:lnTo>
                  <a:pt x="12111586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EBFD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311893" y="2582665"/>
            <a:ext cx="7656195" cy="10922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000" spc="-180"/>
              <a:t>Business</a:t>
            </a:r>
            <a:r>
              <a:rPr dirty="0" sz="7000" spc="-330"/>
              <a:t> </a:t>
            </a:r>
            <a:r>
              <a:rPr dirty="0" sz="7000" spc="90"/>
              <a:t>Problem</a:t>
            </a:r>
            <a:endParaRPr sz="7000"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40005" rIns="0" bIns="0" rtlCol="0" vert="horz">
            <a:spAutoFit/>
          </a:bodyPr>
          <a:lstStyle/>
          <a:p>
            <a:pPr marL="6502400" marR="1223010">
              <a:lnSpc>
                <a:spcPts val="4730"/>
              </a:lnSpc>
              <a:spcBef>
                <a:spcPts val="315"/>
              </a:spcBef>
            </a:pPr>
            <a:r>
              <a:rPr dirty="0" spc="235"/>
              <a:t>Helping </a:t>
            </a:r>
            <a:r>
              <a:rPr dirty="0" spc="245"/>
              <a:t>the </a:t>
            </a:r>
            <a:r>
              <a:rPr dirty="0" spc="165"/>
              <a:t>investor </a:t>
            </a:r>
            <a:r>
              <a:rPr dirty="0" spc="185"/>
              <a:t>find </a:t>
            </a:r>
            <a:r>
              <a:rPr dirty="0" spc="70"/>
              <a:t>a </a:t>
            </a:r>
            <a:r>
              <a:rPr dirty="0" spc="300"/>
              <a:t>better  </a:t>
            </a:r>
            <a:r>
              <a:rPr dirty="0" spc="260"/>
              <a:t>place </a:t>
            </a:r>
            <a:r>
              <a:rPr dirty="0" spc="185"/>
              <a:t>to </a:t>
            </a:r>
            <a:r>
              <a:rPr dirty="0" spc="200"/>
              <a:t>open</a:t>
            </a:r>
            <a:r>
              <a:rPr dirty="0" spc="280"/>
              <a:t> </a:t>
            </a:r>
            <a:r>
              <a:rPr dirty="0" spc="220"/>
              <a:t>restaurant</a:t>
            </a:r>
          </a:p>
          <a:p>
            <a:pPr marL="6502400" marR="5080">
              <a:lnSpc>
                <a:spcPct val="214299"/>
              </a:lnSpc>
              <a:spcBef>
                <a:spcPts val="3640"/>
              </a:spcBef>
            </a:pPr>
            <a:r>
              <a:rPr dirty="0" sz="2800" spc="175" b="0">
                <a:latin typeface="Arial"/>
                <a:cs typeface="Arial"/>
              </a:rPr>
              <a:t>Neighbourhood </a:t>
            </a:r>
            <a:r>
              <a:rPr dirty="0" sz="2800" spc="150" b="0">
                <a:latin typeface="Arial"/>
                <a:cs typeface="Arial"/>
              </a:rPr>
              <a:t>that </a:t>
            </a:r>
            <a:r>
              <a:rPr dirty="0" sz="2800" spc="15" b="0">
                <a:latin typeface="Arial"/>
                <a:cs typeface="Arial"/>
              </a:rPr>
              <a:t>is </a:t>
            </a:r>
            <a:r>
              <a:rPr dirty="0" sz="2800" spc="175" b="0">
                <a:latin typeface="Arial"/>
                <a:cs typeface="Arial"/>
              </a:rPr>
              <a:t>most </a:t>
            </a:r>
            <a:r>
              <a:rPr dirty="0" sz="2800" spc="155" b="0">
                <a:latin typeface="Arial"/>
                <a:cs typeface="Arial"/>
              </a:rPr>
              <a:t>likely </a:t>
            </a:r>
            <a:r>
              <a:rPr dirty="0" sz="2800" spc="170" b="0">
                <a:latin typeface="Arial"/>
                <a:cs typeface="Arial"/>
              </a:rPr>
              <a:t>to </a:t>
            </a:r>
            <a:r>
              <a:rPr dirty="0" sz="2800" spc="145" b="0">
                <a:latin typeface="Arial"/>
                <a:cs typeface="Arial"/>
              </a:rPr>
              <a:t>give </a:t>
            </a:r>
            <a:r>
              <a:rPr dirty="0" sz="2800" spc="-35" b="0">
                <a:latin typeface="Arial"/>
                <a:cs typeface="Arial"/>
              </a:rPr>
              <a:t>a </a:t>
            </a:r>
            <a:r>
              <a:rPr dirty="0" sz="2800" spc="200" b="0">
                <a:latin typeface="Arial"/>
                <a:cs typeface="Arial"/>
              </a:rPr>
              <a:t>good </a:t>
            </a:r>
            <a:r>
              <a:rPr dirty="0" sz="2800" spc="105" b="0">
                <a:latin typeface="Arial"/>
                <a:cs typeface="Arial"/>
              </a:rPr>
              <a:t>business  </a:t>
            </a:r>
            <a:r>
              <a:rPr dirty="0" sz="2800" spc="125" b="0">
                <a:latin typeface="Arial"/>
                <a:cs typeface="Arial"/>
              </a:rPr>
              <a:t>Finding intrests </a:t>
            </a:r>
            <a:r>
              <a:rPr dirty="0" sz="2800" spc="165" b="0">
                <a:latin typeface="Arial"/>
                <a:cs typeface="Arial"/>
              </a:rPr>
              <a:t>of </a:t>
            </a:r>
            <a:r>
              <a:rPr dirty="0" sz="2800" spc="190" b="0">
                <a:latin typeface="Arial"/>
                <a:cs typeface="Arial"/>
              </a:rPr>
              <a:t>people </a:t>
            </a:r>
            <a:r>
              <a:rPr dirty="0" sz="2800" spc="95" b="0">
                <a:latin typeface="Arial"/>
                <a:cs typeface="Arial"/>
              </a:rPr>
              <a:t>across </a:t>
            </a:r>
            <a:r>
              <a:rPr dirty="0" sz="2800" spc="160" b="0">
                <a:latin typeface="Arial"/>
                <a:cs typeface="Arial"/>
              </a:rPr>
              <a:t>the</a:t>
            </a:r>
            <a:r>
              <a:rPr dirty="0" sz="2800" spc="-105" b="0">
                <a:latin typeface="Arial"/>
                <a:cs typeface="Arial"/>
              </a:rPr>
              <a:t> </a:t>
            </a:r>
            <a:r>
              <a:rPr dirty="0" sz="2800" spc="160" b="0">
                <a:latin typeface="Arial"/>
                <a:cs typeface="Arial"/>
              </a:rPr>
              <a:t>city</a:t>
            </a:r>
            <a:endParaRPr sz="2800">
              <a:latin typeface="Arial"/>
              <a:cs typeface="Arial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2"/>
            <a:ext cx="6176645" cy="10287000"/>
            <a:chOff x="0" y="2"/>
            <a:chExt cx="6176645" cy="10287000"/>
          </a:xfrm>
        </p:grpSpPr>
        <p:sp>
          <p:nvSpPr>
            <p:cNvPr id="6" name="object 6"/>
            <p:cNvSpPr/>
            <p:nvPr/>
          </p:nvSpPr>
          <p:spPr>
            <a:xfrm>
              <a:off x="0" y="3"/>
              <a:ext cx="6176645" cy="10287000"/>
            </a:xfrm>
            <a:custGeom>
              <a:avLst/>
              <a:gdLst/>
              <a:ahLst/>
              <a:cxnLst/>
              <a:rect l="l" t="t" r="r" b="b"/>
              <a:pathLst>
                <a:path w="6176645" h="10287000">
                  <a:moveTo>
                    <a:pt x="0" y="10286996"/>
                  </a:moveTo>
                  <a:lnTo>
                    <a:pt x="0" y="0"/>
                  </a:lnTo>
                  <a:lnTo>
                    <a:pt x="6176412" y="0"/>
                  </a:lnTo>
                  <a:lnTo>
                    <a:pt x="6176412" y="10286996"/>
                  </a:lnTo>
                  <a:lnTo>
                    <a:pt x="0" y="10286996"/>
                  </a:lnTo>
                  <a:close/>
                </a:path>
              </a:pathLst>
            </a:custGeom>
            <a:solidFill>
              <a:srgbClr val="74E6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581320" y="3"/>
              <a:ext cx="2343149" cy="8153691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4485" y="5136284"/>
              <a:ext cx="3200400" cy="3200400"/>
            </a:xfrm>
            <a:custGeom>
              <a:avLst/>
              <a:gdLst/>
              <a:ahLst/>
              <a:cxnLst/>
              <a:rect l="l" t="t" r="r" b="b"/>
              <a:pathLst>
                <a:path w="3200400" h="3200400">
                  <a:moveTo>
                    <a:pt x="0" y="0"/>
                  </a:moveTo>
                  <a:lnTo>
                    <a:pt x="3200358" y="3200399"/>
                  </a:lnTo>
                  <a:lnTo>
                    <a:pt x="0" y="3200399"/>
                  </a:lnTo>
                  <a:close/>
                </a:path>
              </a:pathLst>
            </a:custGeom>
            <a:solidFill>
              <a:srgbClr val="74E6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3201326" y="2092255"/>
              <a:ext cx="2343149" cy="8194744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3003525" y="2008280"/>
              <a:ext cx="2590800" cy="2590800"/>
            </a:xfrm>
            <a:custGeom>
              <a:avLst/>
              <a:gdLst/>
              <a:ahLst/>
              <a:cxnLst/>
              <a:rect l="l" t="t" r="r" b="b"/>
              <a:pathLst>
                <a:path w="2590800" h="2590800">
                  <a:moveTo>
                    <a:pt x="2590767" y="2590800"/>
                  </a:moveTo>
                  <a:lnTo>
                    <a:pt x="0" y="0"/>
                  </a:lnTo>
                  <a:lnTo>
                    <a:pt x="2590767" y="0"/>
                  </a:lnTo>
                  <a:close/>
                </a:path>
              </a:pathLst>
            </a:custGeom>
            <a:solidFill>
              <a:srgbClr val="74E6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4141476" y="2"/>
              <a:ext cx="1408430" cy="1028700"/>
            </a:xfrm>
            <a:custGeom>
              <a:avLst/>
              <a:gdLst/>
              <a:ahLst/>
              <a:cxnLst/>
              <a:rect l="l" t="t" r="r" b="b"/>
              <a:pathLst>
                <a:path w="1408430" h="1028700">
                  <a:moveTo>
                    <a:pt x="1407982" y="1028582"/>
                  </a:moveTo>
                  <a:lnTo>
                    <a:pt x="939759" y="1028582"/>
                  </a:lnTo>
                  <a:lnTo>
                    <a:pt x="0" y="86533"/>
                  </a:lnTo>
                  <a:lnTo>
                    <a:pt x="0" y="0"/>
                  </a:lnTo>
                  <a:lnTo>
                    <a:pt x="381883" y="0"/>
                  </a:lnTo>
                  <a:lnTo>
                    <a:pt x="1407982" y="1028582"/>
                  </a:lnTo>
                  <a:close/>
                </a:path>
              </a:pathLst>
            </a:custGeom>
            <a:solidFill>
              <a:srgbClr val="EBFDFF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4139759" y="84815"/>
              <a:ext cx="941705" cy="944244"/>
            </a:xfrm>
            <a:custGeom>
              <a:avLst/>
              <a:gdLst/>
              <a:ahLst/>
              <a:cxnLst/>
              <a:rect l="l" t="t" r="r" b="b"/>
              <a:pathLst>
                <a:path w="941705" h="944244">
                  <a:moveTo>
                    <a:pt x="941476" y="943769"/>
                  </a:moveTo>
                  <a:lnTo>
                    <a:pt x="473263" y="943769"/>
                  </a:lnTo>
                  <a:lnTo>
                    <a:pt x="0" y="469354"/>
                  </a:lnTo>
                  <a:lnTo>
                    <a:pt x="0" y="0"/>
                  </a:lnTo>
                  <a:lnTo>
                    <a:pt x="941476" y="943769"/>
                  </a:lnTo>
                  <a:close/>
                </a:path>
              </a:pathLst>
            </a:custGeom>
            <a:solidFill>
              <a:srgbClr val="EBFDFF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4139759" y="554170"/>
              <a:ext cx="473709" cy="474980"/>
            </a:xfrm>
            <a:custGeom>
              <a:avLst/>
              <a:gdLst/>
              <a:ahLst/>
              <a:cxnLst/>
              <a:rect l="l" t="t" r="r" b="b"/>
              <a:pathLst>
                <a:path w="473710" h="474980">
                  <a:moveTo>
                    <a:pt x="473263" y="474414"/>
                  </a:moveTo>
                  <a:lnTo>
                    <a:pt x="5064" y="474414"/>
                  </a:lnTo>
                  <a:lnTo>
                    <a:pt x="0" y="469337"/>
                  </a:lnTo>
                  <a:lnTo>
                    <a:pt x="0" y="0"/>
                  </a:lnTo>
                  <a:lnTo>
                    <a:pt x="473263" y="474414"/>
                  </a:lnTo>
                  <a:close/>
                </a:path>
              </a:pathLst>
            </a:custGeom>
            <a:solidFill>
              <a:srgbClr val="EBFDF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580277" y="8828505"/>
              <a:ext cx="857250" cy="857250"/>
            </a:xfrm>
            <a:custGeom>
              <a:avLst/>
              <a:gdLst/>
              <a:ahLst/>
              <a:cxnLst/>
              <a:rect l="l" t="t" r="r" b="b"/>
              <a:pathLst>
                <a:path w="857250" h="857250">
                  <a:moveTo>
                    <a:pt x="857249" y="857223"/>
                  </a:moveTo>
                  <a:lnTo>
                    <a:pt x="572519" y="857223"/>
                  </a:lnTo>
                  <a:lnTo>
                    <a:pt x="0" y="283306"/>
                  </a:lnTo>
                  <a:lnTo>
                    <a:pt x="0" y="2105"/>
                  </a:lnTo>
                  <a:lnTo>
                    <a:pt x="2099" y="0"/>
                  </a:lnTo>
                  <a:lnTo>
                    <a:pt x="857249" y="857223"/>
                  </a:lnTo>
                  <a:close/>
                </a:path>
              </a:pathLst>
            </a:custGeom>
            <a:solidFill>
              <a:srgbClr val="EBFDFF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580277" y="9111812"/>
              <a:ext cx="572770" cy="574040"/>
            </a:xfrm>
            <a:custGeom>
              <a:avLst/>
              <a:gdLst/>
              <a:ahLst/>
              <a:cxnLst/>
              <a:rect l="l" t="t" r="r" b="b"/>
              <a:pathLst>
                <a:path w="572769" h="574040">
                  <a:moveTo>
                    <a:pt x="572519" y="573916"/>
                  </a:moveTo>
                  <a:lnTo>
                    <a:pt x="287795" y="573916"/>
                  </a:lnTo>
                  <a:lnTo>
                    <a:pt x="0" y="285419"/>
                  </a:lnTo>
                  <a:lnTo>
                    <a:pt x="0" y="0"/>
                  </a:lnTo>
                  <a:lnTo>
                    <a:pt x="572519" y="573916"/>
                  </a:lnTo>
                  <a:close/>
                </a:path>
              </a:pathLst>
            </a:custGeom>
            <a:solidFill>
              <a:srgbClr val="EBFDFF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580277" y="9397232"/>
              <a:ext cx="288290" cy="288925"/>
            </a:xfrm>
            <a:custGeom>
              <a:avLst/>
              <a:gdLst/>
              <a:ahLst/>
              <a:cxnLst/>
              <a:rect l="l" t="t" r="r" b="b"/>
              <a:pathLst>
                <a:path w="288290" h="288925">
                  <a:moveTo>
                    <a:pt x="287795" y="288496"/>
                  </a:moveTo>
                  <a:lnTo>
                    <a:pt x="3079" y="288496"/>
                  </a:lnTo>
                  <a:lnTo>
                    <a:pt x="0" y="285409"/>
                  </a:lnTo>
                  <a:lnTo>
                    <a:pt x="0" y="0"/>
                  </a:lnTo>
                  <a:lnTo>
                    <a:pt x="287795" y="288496"/>
                  </a:lnTo>
                  <a:close/>
                </a:path>
              </a:pathLst>
            </a:custGeom>
            <a:solidFill>
              <a:srgbClr val="EBFDF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74E6D9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-1429" y="0"/>
            <a:ext cx="5977255" cy="10287000"/>
            <a:chOff x="-1429" y="0"/>
            <a:chExt cx="5977255" cy="10287000"/>
          </a:xfrm>
        </p:grpSpPr>
        <p:sp>
          <p:nvSpPr>
            <p:cNvPr id="4" name="object 4"/>
            <p:cNvSpPr/>
            <p:nvPr/>
          </p:nvSpPr>
          <p:spPr>
            <a:xfrm>
              <a:off x="691993" y="0"/>
              <a:ext cx="4800599" cy="1028699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3698804" y="8010496"/>
              <a:ext cx="2276475" cy="2276475"/>
            </a:xfrm>
            <a:custGeom>
              <a:avLst/>
              <a:gdLst/>
              <a:ahLst/>
              <a:cxnLst/>
              <a:rect l="l" t="t" r="r" b="b"/>
              <a:pathLst>
                <a:path w="2276475" h="2276475">
                  <a:moveTo>
                    <a:pt x="2276474" y="2269621"/>
                  </a:moveTo>
                  <a:lnTo>
                    <a:pt x="2276474" y="2276353"/>
                  </a:lnTo>
                  <a:lnTo>
                    <a:pt x="1523937" y="2276353"/>
                  </a:lnTo>
                  <a:lnTo>
                    <a:pt x="0" y="755095"/>
                  </a:lnTo>
                  <a:lnTo>
                    <a:pt x="0" y="2813"/>
                  </a:lnTo>
                  <a:lnTo>
                    <a:pt x="2818" y="0"/>
                  </a:lnTo>
                  <a:lnTo>
                    <a:pt x="2276474" y="2269621"/>
                  </a:lnTo>
                  <a:close/>
                </a:path>
              </a:pathLst>
            </a:custGeom>
            <a:solidFill>
              <a:srgbClr val="EBFDFF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3698804" y="8765592"/>
              <a:ext cx="1524000" cy="1521460"/>
            </a:xfrm>
            <a:custGeom>
              <a:avLst/>
              <a:gdLst/>
              <a:ahLst/>
              <a:cxnLst/>
              <a:rect l="l" t="t" r="r" b="b"/>
              <a:pathLst>
                <a:path w="1524000" h="1521459">
                  <a:moveTo>
                    <a:pt x="1523937" y="1521257"/>
                  </a:moveTo>
                  <a:lnTo>
                    <a:pt x="764673" y="1521257"/>
                  </a:lnTo>
                  <a:lnTo>
                    <a:pt x="0" y="757931"/>
                  </a:lnTo>
                  <a:lnTo>
                    <a:pt x="0" y="0"/>
                  </a:lnTo>
                  <a:lnTo>
                    <a:pt x="1523937" y="1521257"/>
                  </a:lnTo>
                  <a:close/>
                </a:path>
              </a:pathLst>
            </a:custGeom>
            <a:solidFill>
              <a:srgbClr val="EBFDFF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3698804" y="9523523"/>
              <a:ext cx="765175" cy="763905"/>
            </a:xfrm>
            <a:custGeom>
              <a:avLst/>
              <a:gdLst/>
              <a:ahLst/>
              <a:cxnLst/>
              <a:rect l="l" t="t" r="r" b="b"/>
              <a:pathLst>
                <a:path w="765175" h="763904">
                  <a:moveTo>
                    <a:pt x="764673" y="763325"/>
                  </a:moveTo>
                  <a:lnTo>
                    <a:pt x="5431" y="763325"/>
                  </a:lnTo>
                  <a:lnTo>
                    <a:pt x="0" y="757903"/>
                  </a:lnTo>
                  <a:lnTo>
                    <a:pt x="0" y="0"/>
                  </a:lnTo>
                  <a:lnTo>
                    <a:pt x="764673" y="763325"/>
                  </a:lnTo>
                  <a:close/>
                </a:path>
              </a:pathLst>
            </a:custGeom>
            <a:solidFill>
              <a:srgbClr val="EBFDF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-1429" y="1124301"/>
              <a:ext cx="1190625" cy="1190625"/>
            </a:xfrm>
            <a:custGeom>
              <a:avLst/>
              <a:gdLst/>
              <a:ahLst/>
              <a:cxnLst/>
              <a:rect l="l" t="t" r="r" b="b"/>
              <a:pathLst>
                <a:path w="1190625" h="1190625">
                  <a:moveTo>
                    <a:pt x="1190583" y="1190625"/>
                  </a:moveTo>
                  <a:lnTo>
                    <a:pt x="795138" y="1190625"/>
                  </a:lnTo>
                  <a:lnTo>
                    <a:pt x="0" y="393493"/>
                  </a:lnTo>
                  <a:lnTo>
                    <a:pt x="0" y="2923"/>
                  </a:lnTo>
                  <a:lnTo>
                    <a:pt x="2916" y="0"/>
                  </a:lnTo>
                  <a:lnTo>
                    <a:pt x="1190583" y="1190625"/>
                  </a:lnTo>
                  <a:close/>
                </a:path>
              </a:pathLst>
            </a:custGeom>
            <a:solidFill>
              <a:srgbClr val="EBFDFF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-1429" y="1517794"/>
              <a:ext cx="795655" cy="797560"/>
            </a:xfrm>
            <a:custGeom>
              <a:avLst/>
              <a:gdLst/>
              <a:ahLst/>
              <a:cxnLst/>
              <a:rect l="l" t="t" r="r" b="b"/>
              <a:pathLst>
                <a:path w="795655" h="797560">
                  <a:moveTo>
                    <a:pt x="795138" y="797131"/>
                  </a:moveTo>
                  <a:lnTo>
                    <a:pt x="399702" y="797131"/>
                  </a:lnTo>
                  <a:lnTo>
                    <a:pt x="0" y="396428"/>
                  </a:lnTo>
                  <a:lnTo>
                    <a:pt x="0" y="0"/>
                  </a:lnTo>
                  <a:lnTo>
                    <a:pt x="795138" y="797131"/>
                  </a:lnTo>
                  <a:close/>
                </a:path>
              </a:pathLst>
            </a:custGeom>
            <a:solidFill>
              <a:srgbClr val="EBFDFF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-1429" y="1914223"/>
              <a:ext cx="400050" cy="401320"/>
            </a:xfrm>
            <a:custGeom>
              <a:avLst/>
              <a:gdLst/>
              <a:ahLst/>
              <a:cxnLst/>
              <a:rect l="l" t="t" r="r" b="b"/>
              <a:pathLst>
                <a:path w="400050" h="401319">
                  <a:moveTo>
                    <a:pt x="399702" y="400702"/>
                  </a:moveTo>
                  <a:lnTo>
                    <a:pt x="4277" y="400702"/>
                  </a:lnTo>
                  <a:lnTo>
                    <a:pt x="0" y="396414"/>
                  </a:lnTo>
                  <a:lnTo>
                    <a:pt x="0" y="0"/>
                  </a:lnTo>
                  <a:lnTo>
                    <a:pt x="399702" y="400702"/>
                  </a:lnTo>
                  <a:close/>
                </a:path>
              </a:pathLst>
            </a:custGeom>
            <a:solidFill>
              <a:srgbClr val="EBFDF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3983047" y="268273"/>
              <a:ext cx="857250" cy="857250"/>
            </a:xfrm>
            <a:custGeom>
              <a:avLst/>
              <a:gdLst/>
              <a:ahLst/>
              <a:cxnLst/>
              <a:rect l="l" t="t" r="r" b="b"/>
              <a:pathLst>
                <a:path w="857250" h="857250">
                  <a:moveTo>
                    <a:pt x="857249" y="857223"/>
                  </a:moveTo>
                  <a:lnTo>
                    <a:pt x="572519" y="857223"/>
                  </a:lnTo>
                  <a:lnTo>
                    <a:pt x="0" y="283306"/>
                  </a:lnTo>
                  <a:lnTo>
                    <a:pt x="0" y="2105"/>
                  </a:lnTo>
                  <a:lnTo>
                    <a:pt x="2099" y="0"/>
                  </a:lnTo>
                  <a:lnTo>
                    <a:pt x="857249" y="857223"/>
                  </a:lnTo>
                  <a:close/>
                </a:path>
              </a:pathLst>
            </a:custGeom>
            <a:solidFill>
              <a:srgbClr val="EBFDFF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3983047" y="551579"/>
              <a:ext cx="572770" cy="574040"/>
            </a:xfrm>
            <a:custGeom>
              <a:avLst/>
              <a:gdLst/>
              <a:ahLst/>
              <a:cxnLst/>
              <a:rect l="l" t="t" r="r" b="b"/>
              <a:pathLst>
                <a:path w="572770" h="574040">
                  <a:moveTo>
                    <a:pt x="572519" y="573916"/>
                  </a:moveTo>
                  <a:lnTo>
                    <a:pt x="287795" y="573916"/>
                  </a:lnTo>
                  <a:lnTo>
                    <a:pt x="0" y="285419"/>
                  </a:lnTo>
                  <a:lnTo>
                    <a:pt x="0" y="0"/>
                  </a:lnTo>
                  <a:lnTo>
                    <a:pt x="572519" y="573916"/>
                  </a:lnTo>
                  <a:close/>
                </a:path>
              </a:pathLst>
            </a:custGeom>
            <a:solidFill>
              <a:srgbClr val="EBFDFF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3983047" y="836999"/>
              <a:ext cx="288290" cy="288925"/>
            </a:xfrm>
            <a:custGeom>
              <a:avLst/>
              <a:gdLst/>
              <a:ahLst/>
              <a:cxnLst/>
              <a:rect l="l" t="t" r="r" b="b"/>
              <a:pathLst>
                <a:path w="288289" h="288925">
                  <a:moveTo>
                    <a:pt x="287795" y="288496"/>
                  </a:moveTo>
                  <a:lnTo>
                    <a:pt x="3079" y="288496"/>
                  </a:lnTo>
                  <a:lnTo>
                    <a:pt x="0" y="285409"/>
                  </a:lnTo>
                  <a:lnTo>
                    <a:pt x="0" y="0"/>
                  </a:lnTo>
                  <a:lnTo>
                    <a:pt x="287795" y="288496"/>
                  </a:lnTo>
                  <a:close/>
                </a:path>
              </a:pathLst>
            </a:custGeom>
            <a:solidFill>
              <a:srgbClr val="EBFDF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6798300" y="1250743"/>
            <a:ext cx="2221230" cy="1197610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7700" spc="-60"/>
              <a:t>D</a:t>
            </a:r>
            <a:r>
              <a:rPr dirty="0" sz="7700" spc="125"/>
              <a:t>a</a:t>
            </a:r>
            <a:r>
              <a:rPr dirty="0" sz="7700" spc="380"/>
              <a:t>t</a:t>
            </a:r>
            <a:r>
              <a:rPr dirty="0" sz="7700" spc="130"/>
              <a:t>a</a:t>
            </a:r>
            <a:endParaRPr sz="7700"/>
          </a:p>
        </p:txBody>
      </p:sp>
      <p:sp>
        <p:nvSpPr>
          <p:cNvPr id="15" name="object 15"/>
          <p:cNvSpPr txBox="1"/>
          <p:nvPr/>
        </p:nvSpPr>
        <p:spPr>
          <a:xfrm>
            <a:off x="6840567" y="4067815"/>
            <a:ext cx="210121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Neighbourhoods of</a:t>
            </a:r>
            <a:r>
              <a:rPr dirty="0" sz="1200" spc="-9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Hyderabad</a:t>
            </a:r>
            <a:endParaRPr sz="12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798300" y="4782190"/>
            <a:ext cx="327914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– Neighbourhoods of Hyderabad wikipedia</a:t>
            </a:r>
            <a:r>
              <a:rPr dirty="0" sz="1200" spc="-9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page</a:t>
            </a:r>
            <a:endParaRPr sz="12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798300" y="5496375"/>
            <a:ext cx="4324350" cy="49466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3050" spc="204">
                <a:solidFill>
                  <a:srgbClr val="04445D"/>
                </a:solidFill>
                <a:latin typeface="Arial"/>
                <a:cs typeface="Arial"/>
              </a:rPr>
              <a:t>through </a:t>
            </a:r>
            <a:r>
              <a:rPr dirty="0" sz="3050" spc="155">
                <a:solidFill>
                  <a:srgbClr val="04445D"/>
                </a:solidFill>
                <a:latin typeface="Arial"/>
                <a:cs typeface="Arial"/>
              </a:rPr>
              <a:t>data</a:t>
            </a:r>
            <a:r>
              <a:rPr dirty="0" sz="3050" spc="-2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3050" spc="125">
                <a:solidFill>
                  <a:srgbClr val="04445D"/>
                </a:solidFill>
                <a:latin typeface="Arial"/>
                <a:cs typeface="Arial"/>
              </a:rPr>
              <a:t>scraping.</a:t>
            </a:r>
            <a:endParaRPr sz="305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98300" y="6715766"/>
            <a:ext cx="228155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7950" indent="-95885">
              <a:lnSpc>
                <a:spcPct val="100000"/>
              </a:lnSpc>
              <a:spcBef>
                <a:spcPts val="100"/>
              </a:spcBef>
              <a:buChar char="•"/>
              <a:tabLst>
                <a:tab pos="108585" algn="l"/>
              </a:tabLst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Geographical coordinates of</a:t>
            </a:r>
            <a:r>
              <a:rPr dirty="0" sz="1200" spc="-9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the</a:t>
            </a:r>
            <a:endParaRPr sz="12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798300" y="7430141"/>
            <a:ext cx="111887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neighbourhoods</a:t>
            </a:r>
            <a:endParaRPr sz="12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798300" y="8144325"/>
            <a:ext cx="4234180" cy="49466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3050" spc="55">
                <a:solidFill>
                  <a:srgbClr val="04445D"/>
                </a:solidFill>
                <a:latin typeface="Arial"/>
                <a:cs typeface="Arial"/>
              </a:rPr>
              <a:t>– </a:t>
            </a:r>
            <a:r>
              <a:rPr dirty="0" sz="3050" spc="145">
                <a:solidFill>
                  <a:srgbClr val="04445D"/>
                </a:solidFill>
                <a:latin typeface="Arial"/>
                <a:cs typeface="Arial"/>
              </a:rPr>
              <a:t>Using </a:t>
            </a:r>
            <a:r>
              <a:rPr dirty="0" sz="3050" spc="90">
                <a:solidFill>
                  <a:srgbClr val="04445D"/>
                </a:solidFill>
                <a:latin typeface="Arial"/>
                <a:cs typeface="Arial"/>
              </a:rPr>
              <a:t>GeoPy</a:t>
            </a:r>
            <a:r>
              <a:rPr dirty="0" sz="3050" spc="10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3050" spc="120">
                <a:solidFill>
                  <a:srgbClr val="04445D"/>
                </a:solidFill>
                <a:latin typeface="Arial"/>
                <a:cs typeface="Arial"/>
              </a:rPr>
              <a:t>library.</a:t>
            </a:r>
            <a:endParaRPr sz="305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798300" y="9363715"/>
            <a:ext cx="209550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7950" indent="-95885">
              <a:lnSpc>
                <a:spcPct val="100000"/>
              </a:lnSpc>
              <a:spcBef>
                <a:spcPts val="100"/>
              </a:spcBef>
              <a:buChar char="•"/>
              <a:tabLst>
                <a:tab pos="108585" algn="l"/>
              </a:tabLst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Venue data from</a:t>
            </a:r>
            <a:r>
              <a:rPr dirty="0" sz="1200" spc="-9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FourSquare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15468460" y="0"/>
            <a:ext cx="2819400" cy="2819400"/>
            <a:chOff x="15468460" y="0"/>
            <a:chExt cx="2819400" cy="2819400"/>
          </a:xfrm>
        </p:grpSpPr>
        <p:sp>
          <p:nvSpPr>
            <p:cNvPr id="23" name="object 23"/>
            <p:cNvSpPr/>
            <p:nvPr/>
          </p:nvSpPr>
          <p:spPr>
            <a:xfrm>
              <a:off x="15468460" y="0"/>
              <a:ext cx="2819400" cy="2819400"/>
            </a:xfrm>
            <a:custGeom>
              <a:avLst/>
              <a:gdLst/>
              <a:ahLst/>
              <a:cxnLst/>
              <a:rect l="l" t="t" r="r" b="b"/>
              <a:pathLst>
                <a:path w="2819400" h="2819400">
                  <a:moveTo>
                    <a:pt x="0" y="6062"/>
                  </a:moveTo>
                  <a:lnTo>
                    <a:pt x="0" y="0"/>
                  </a:lnTo>
                  <a:lnTo>
                    <a:pt x="933532" y="0"/>
                  </a:lnTo>
                  <a:lnTo>
                    <a:pt x="2819399" y="1884180"/>
                  </a:lnTo>
                  <a:lnTo>
                    <a:pt x="2819399" y="2815901"/>
                  </a:lnTo>
                  <a:lnTo>
                    <a:pt x="2815899" y="2819399"/>
                  </a:lnTo>
                  <a:lnTo>
                    <a:pt x="0" y="6062"/>
                  </a:lnTo>
                  <a:close/>
                </a:path>
              </a:pathLst>
            </a:custGeom>
            <a:solidFill>
              <a:srgbClr val="EBFDFF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/>
            <p:cNvSpPr/>
            <p:nvPr/>
          </p:nvSpPr>
          <p:spPr>
            <a:xfrm>
              <a:off x="16401993" y="0"/>
              <a:ext cx="1885950" cy="1884680"/>
            </a:xfrm>
            <a:custGeom>
              <a:avLst/>
              <a:gdLst/>
              <a:ahLst/>
              <a:cxnLst/>
              <a:rect l="l" t="t" r="r" b="b"/>
              <a:pathLst>
                <a:path w="1885950" h="1884680">
                  <a:moveTo>
                    <a:pt x="0" y="0"/>
                  </a:moveTo>
                  <a:lnTo>
                    <a:pt x="939580" y="0"/>
                  </a:lnTo>
                  <a:lnTo>
                    <a:pt x="1885866" y="945437"/>
                  </a:lnTo>
                  <a:lnTo>
                    <a:pt x="1885866" y="18841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FDFF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17341573" y="0"/>
              <a:ext cx="946785" cy="945515"/>
            </a:xfrm>
            <a:custGeom>
              <a:avLst/>
              <a:gdLst/>
              <a:ahLst/>
              <a:cxnLst/>
              <a:rect l="l" t="t" r="r" b="b"/>
              <a:pathLst>
                <a:path w="946784" h="945515">
                  <a:moveTo>
                    <a:pt x="0" y="0"/>
                  </a:moveTo>
                  <a:lnTo>
                    <a:pt x="939552" y="0"/>
                  </a:lnTo>
                  <a:lnTo>
                    <a:pt x="946286" y="6728"/>
                  </a:lnTo>
                  <a:lnTo>
                    <a:pt x="946286" y="9454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FDF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4445D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0" y="7217064"/>
            <a:ext cx="3076575" cy="3070225"/>
            <a:chOff x="0" y="7217064"/>
            <a:chExt cx="3076575" cy="3070225"/>
          </a:xfrm>
        </p:grpSpPr>
        <p:sp>
          <p:nvSpPr>
            <p:cNvPr id="4" name="object 4"/>
            <p:cNvSpPr/>
            <p:nvPr/>
          </p:nvSpPr>
          <p:spPr>
            <a:xfrm>
              <a:off x="0" y="7217064"/>
              <a:ext cx="3076575" cy="3070225"/>
            </a:xfrm>
            <a:custGeom>
              <a:avLst/>
              <a:gdLst/>
              <a:ahLst/>
              <a:cxnLst/>
              <a:rect l="l" t="t" r="r" b="b"/>
              <a:pathLst>
                <a:path w="3076575" h="3070225">
                  <a:moveTo>
                    <a:pt x="3076204" y="3069935"/>
                  </a:moveTo>
                  <a:lnTo>
                    <a:pt x="1658889" y="3069935"/>
                  </a:lnTo>
                  <a:lnTo>
                    <a:pt x="0" y="1414400"/>
                  </a:lnTo>
                  <a:lnTo>
                    <a:pt x="0" y="0"/>
                  </a:lnTo>
                  <a:lnTo>
                    <a:pt x="3076204" y="3069935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8631464"/>
              <a:ext cx="1659255" cy="1656080"/>
            </a:xfrm>
            <a:custGeom>
              <a:avLst/>
              <a:gdLst/>
              <a:ahLst/>
              <a:cxnLst/>
              <a:rect l="l" t="t" r="r" b="b"/>
              <a:pathLst>
                <a:path w="1659255" h="1656079">
                  <a:moveTo>
                    <a:pt x="1658889" y="1655535"/>
                  </a:moveTo>
                  <a:lnTo>
                    <a:pt x="241594" y="1655535"/>
                  </a:lnTo>
                  <a:lnTo>
                    <a:pt x="0" y="1414430"/>
                  </a:lnTo>
                  <a:lnTo>
                    <a:pt x="0" y="0"/>
                  </a:lnTo>
                  <a:lnTo>
                    <a:pt x="1658889" y="1655535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0" y="10045894"/>
              <a:ext cx="241935" cy="241300"/>
            </a:xfrm>
            <a:custGeom>
              <a:avLst/>
              <a:gdLst/>
              <a:ahLst/>
              <a:cxnLst/>
              <a:rect l="l" t="t" r="r" b="b"/>
              <a:pathLst>
                <a:path w="241935" h="241300">
                  <a:moveTo>
                    <a:pt x="241594" y="241105"/>
                  </a:moveTo>
                  <a:lnTo>
                    <a:pt x="0" y="241105"/>
                  </a:lnTo>
                  <a:lnTo>
                    <a:pt x="0" y="0"/>
                  </a:lnTo>
                  <a:lnTo>
                    <a:pt x="241594" y="241105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10735967" y="0"/>
            <a:ext cx="7552055" cy="8896985"/>
            <a:chOff x="10735967" y="0"/>
            <a:chExt cx="7552055" cy="8896985"/>
          </a:xfrm>
        </p:grpSpPr>
        <p:sp>
          <p:nvSpPr>
            <p:cNvPr id="8" name="object 8"/>
            <p:cNvSpPr/>
            <p:nvPr/>
          </p:nvSpPr>
          <p:spPr>
            <a:xfrm>
              <a:off x="16181826" y="0"/>
              <a:ext cx="2106295" cy="2104390"/>
            </a:xfrm>
            <a:custGeom>
              <a:avLst/>
              <a:gdLst/>
              <a:ahLst/>
              <a:cxnLst/>
              <a:rect l="l" t="t" r="r" b="b"/>
              <a:pathLst>
                <a:path w="2106294" h="2104390">
                  <a:moveTo>
                    <a:pt x="0" y="0"/>
                  </a:moveTo>
                  <a:lnTo>
                    <a:pt x="939595" y="0"/>
                  </a:lnTo>
                  <a:lnTo>
                    <a:pt x="2106172" y="1165534"/>
                  </a:lnTo>
                  <a:lnTo>
                    <a:pt x="2106172" y="21042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17121421" y="0"/>
              <a:ext cx="1167130" cy="1165860"/>
            </a:xfrm>
            <a:custGeom>
              <a:avLst/>
              <a:gdLst/>
              <a:ahLst/>
              <a:cxnLst/>
              <a:rect l="l" t="t" r="r" b="b"/>
              <a:pathLst>
                <a:path w="1167130" h="1165860">
                  <a:moveTo>
                    <a:pt x="0" y="0"/>
                  </a:moveTo>
                  <a:lnTo>
                    <a:pt x="939581" y="0"/>
                  </a:lnTo>
                  <a:lnTo>
                    <a:pt x="1166577" y="226791"/>
                  </a:lnTo>
                  <a:lnTo>
                    <a:pt x="1166577" y="11655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18061003" y="0"/>
              <a:ext cx="227329" cy="227329"/>
            </a:xfrm>
            <a:custGeom>
              <a:avLst/>
              <a:gdLst/>
              <a:ahLst/>
              <a:cxnLst/>
              <a:rect l="l" t="t" r="r" b="b"/>
              <a:pathLst>
                <a:path w="227330" h="227329">
                  <a:moveTo>
                    <a:pt x="0" y="0"/>
                  </a:moveTo>
                  <a:lnTo>
                    <a:pt x="226995" y="0"/>
                  </a:lnTo>
                  <a:lnTo>
                    <a:pt x="226995" y="2267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4E6D9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10735967" y="1390745"/>
              <a:ext cx="6172199" cy="750569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925907" y="2331104"/>
            <a:ext cx="5728970" cy="10922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000" spc="114">
                <a:solidFill>
                  <a:srgbClr val="74E6D9"/>
                </a:solidFill>
              </a:rPr>
              <a:t>Methodology</a:t>
            </a:r>
            <a:endParaRPr sz="7000"/>
          </a:p>
        </p:txBody>
      </p:sp>
      <p:sp>
        <p:nvSpPr>
          <p:cNvPr id="13" name="object 13"/>
          <p:cNvSpPr txBox="1"/>
          <p:nvPr/>
        </p:nvSpPr>
        <p:spPr>
          <a:xfrm>
            <a:off x="1925907" y="4381950"/>
            <a:ext cx="6666230" cy="16732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400" spc="30" b="1">
                <a:solidFill>
                  <a:srgbClr val="EBFDFF"/>
                </a:solidFill>
                <a:latin typeface="Arial"/>
                <a:cs typeface="Arial"/>
              </a:rPr>
              <a:t>FEATURE</a:t>
            </a:r>
            <a:r>
              <a:rPr dirty="0" sz="4400" spc="210" b="1">
                <a:solidFill>
                  <a:srgbClr val="EBFDFF"/>
                </a:solidFill>
                <a:latin typeface="Arial"/>
                <a:cs typeface="Arial"/>
              </a:rPr>
              <a:t> </a:t>
            </a:r>
            <a:r>
              <a:rPr dirty="0" sz="4400" spc="110" b="1">
                <a:solidFill>
                  <a:srgbClr val="EBFDFF"/>
                </a:solidFill>
                <a:latin typeface="Arial"/>
                <a:cs typeface="Arial"/>
              </a:rPr>
              <a:t>EXTRACTION</a:t>
            </a:r>
            <a:endParaRPr sz="4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90"/>
              </a:spcBef>
            </a:pPr>
            <a:r>
              <a:rPr dirty="0" sz="3000" spc="90">
                <a:solidFill>
                  <a:srgbClr val="74E6D9"/>
                </a:solidFill>
                <a:latin typeface="Arial"/>
                <a:cs typeface="Arial"/>
              </a:rPr>
              <a:t>One </a:t>
            </a:r>
            <a:r>
              <a:rPr dirty="0" sz="3000" spc="170">
                <a:solidFill>
                  <a:srgbClr val="74E6D9"/>
                </a:solidFill>
                <a:latin typeface="Arial"/>
                <a:cs typeface="Arial"/>
              </a:rPr>
              <a:t>Hot</a:t>
            </a:r>
            <a:r>
              <a:rPr dirty="0" sz="3000" spc="120">
                <a:solidFill>
                  <a:srgbClr val="74E6D9"/>
                </a:solidFill>
                <a:latin typeface="Arial"/>
                <a:cs typeface="Arial"/>
              </a:rPr>
              <a:t> </a:t>
            </a:r>
            <a:r>
              <a:rPr dirty="0" sz="3000" spc="155">
                <a:solidFill>
                  <a:srgbClr val="74E6D9"/>
                </a:solidFill>
                <a:latin typeface="Arial"/>
                <a:cs typeface="Arial"/>
              </a:rPr>
              <a:t>Encoding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33369" y="326300"/>
            <a:ext cx="4504055" cy="164592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>
              <a:lnSpc>
                <a:spcPct val="100200"/>
              </a:lnSpc>
              <a:spcBef>
                <a:spcPts val="105"/>
              </a:spcBef>
            </a:pPr>
            <a:r>
              <a:rPr dirty="0" sz="5300" spc="155" b="1">
                <a:solidFill>
                  <a:srgbClr val="04445D"/>
                </a:solidFill>
                <a:latin typeface="Arial"/>
                <a:cs typeface="Arial"/>
              </a:rPr>
              <a:t>U</a:t>
            </a:r>
            <a:r>
              <a:rPr dirty="0" sz="5300" spc="-35" b="1">
                <a:solidFill>
                  <a:srgbClr val="04445D"/>
                </a:solidFill>
                <a:latin typeface="Arial"/>
                <a:cs typeface="Arial"/>
              </a:rPr>
              <a:t>n</a:t>
            </a:r>
            <a:r>
              <a:rPr dirty="0" sz="5300" spc="-315" b="1">
                <a:solidFill>
                  <a:srgbClr val="04445D"/>
                </a:solidFill>
                <a:latin typeface="Arial"/>
                <a:cs typeface="Arial"/>
              </a:rPr>
              <a:t>s</a:t>
            </a:r>
            <a:r>
              <a:rPr dirty="0" sz="5300" spc="40" b="1">
                <a:solidFill>
                  <a:srgbClr val="04445D"/>
                </a:solidFill>
                <a:latin typeface="Arial"/>
                <a:cs typeface="Arial"/>
              </a:rPr>
              <a:t>u</a:t>
            </a:r>
            <a:r>
              <a:rPr dirty="0" sz="5300" spc="125" b="1">
                <a:solidFill>
                  <a:srgbClr val="04445D"/>
                </a:solidFill>
                <a:latin typeface="Arial"/>
                <a:cs typeface="Arial"/>
              </a:rPr>
              <a:t>p</a:t>
            </a:r>
            <a:r>
              <a:rPr dirty="0" sz="5300" spc="229" b="1">
                <a:solidFill>
                  <a:srgbClr val="04445D"/>
                </a:solidFill>
                <a:latin typeface="Arial"/>
                <a:cs typeface="Arial"/>
              </a:rPr>
              <a:t>e</a:t>
            </a:r>
            <a:r>
              <a:rPr dirty="0" sz="5300" spc="-10" b="1">
                <a:solidFill>
                  <a:srgbClr val="04445D"/>
                </a:solidFill>
                <a:latin typeface="Arial"/>
                <a:cs typeface="Arial"/>
              </a:rPr>
              <a:t>r</a:t>
            </a:r>
            <a:r>
              <a:rPr dirty="0" sz="5300" spc="-35" b="1">
                <a:solidFill>
                  <a:srgbClr val="04445D"/>
                </a:solidFill>
                <a:latin typeface="Arial"/>
                <a:cs typeface="Arial"/>
              </a:rPr>
              <a:t>v</a:t>
            </a:r>
            <a:r>
              <a:rPr dirty="0" sz="5300" spc="-125" b="1">
                <a:solidFill>
                  <a:srgbClr val="04445D"/>
                </a:solidFill>
                <a:latin typeface="Arial"/>
                <a:cs typeface="Arial"/>
              </a:rPr>
              <a:t>i</a:t>
            </a:r>
            <a:r>
              <a:rPr dirty="0" sz="5300" spc="-315" b="1">
                <a:solidFill>
                  <a:srgbClr val="04445D"/>
                </a:solidFill>
                <a:latin typeface="Arial"/>
                <a:cs typeface="Arial"/>
              </a:rPr>
              <a:t>s</a:t>
            </a:r>
            <a:r>
              <a:rPr dirty="0" sz="5300" spc="229" b="1">
                <a:solidFill>
                  <a:srgbClr val="04445D"/>
                </a:solidFill>
                <a:latin typeface="Arial"/>
                <a:cs typeface="Arial"/>
              </a:rPr>
              <a:t>e</a:t>
            </a:r>
            <a:r>
              <a:rPr dirty="0" sz="5300" spc="120" b="1">
                <a:solidFill>
                  <a:srgbClr val="04445D"/>
                </a:solidFill>
                <a:latin typeface="Arial"/>
                <a:cs typeface="Arial"/>
              </a:rPr>
              <a:t>d  </a:t>
            </a:r>
            <a:r>
              <a:rPr dirty="0" sz="5300" spc="15" b="1">
                <a:solidFill>
                  <a:srgbClr val="04445D"/>
                </a:solidFill>
                <a:latin typeface="Arial"/>
                <a:cs typeface="Arial"/>
              </a:rPr>
              <a:t>Learning</a:t>
            </a:r>
            <a:endParaRPr sz="53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33369" y="3083936"/>
            <a:ext cx="4519930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165">
                <a:solidFill>
                  <a:srgbClr val="04445D"/>
                </a:solidFill>
                <a:latin typeface="Arial"/>
                <a:cs typeface="Arial"/>
              </a:rPr>
              <a:t>K- </a:t>
            </a:r>
            <a:r>
              <a:rPr dirty="0" sz="3600" spc="170">
                <a:solidFill>
                  <a:srgbClr val="04445D"/>
                </a:solidFill>
                <a:latin typeface="Arial"/>
                <a:cs typeface="Arial"/>
              </a:rPr>
              <a:t>means</a:t>
            </a:r>
            <a:r>
              <a:rPr dirty="0" sz="3600" spc="3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3600" spc="204">
                <a:solidFill>
                  <a:srgbClr val="04445D"/>
                </a:solidFill>
                <a:latin typeface="Arial"/>
                <a:cs typeface="Arial"/>
              </a:rPr>
              <a:t>clustering</a:t>
            </a:r>
            <a:endParaRPr sz="36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66569" y="4040242"/>
            <a:ext cx="10972798" cy="51149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176412" y="5"/>
            <a:ext cx="12111990" cy="10287000"/>
          </a:xfrm>
          <a:custGeom>
            <a:avLst/>
            <a:gdLst/>
            <a:ahLst/>
            <a:cxnLst/>
            <a:rect l="l" t="t" r="r" b="b"/>
            <a:pathLst>
              <a:path w="12111990" h="10287000">
                <a:moveTo>
                  <a:pt x="0" y="10286999"/>
                </a:moveTo>
                <a:lnTo>
                  <a:pt x="12111586" y="10286999"/>
                </a:lnTo>
                <a:lnTo>
                  <a:pt x="12111586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EBFD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968954" y="1171370"/>
            <a:ext cx="2064385" cy="50482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3150" spc="-80"/>
              <a:t>Discussion</a:t>
            </a:r>
            <a:endParaRPr sz="3150"/>
          </a:p>
        </p:txBody>
      </p:sp>
      <p:sp>
        <p:nvSpPr>
          <p:cNvPr id="4" name="object 4"/>
          <p:cNvSpPr txBox="1"/>
          <p:nvPr/>
        </p:nvSpPr>
        <p:spPr>
          <a:xfrm>
            <a:off x="7968954" y="2823171"/>
            <a:ext cx="6852920" cy="55613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Most suitable neighbourhoods for starting the</a:t>
            </a:r>
            <a:r>
              <a:rPr dirty="0" sz="1200" spc="-1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restaurant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3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business are present in the cluster number 2,</a:t>
            </a:r>
            <a:r>
              <a:rPr dirty="0" sz="1200" spc="-1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3</a:t>
            </a:r>
            <a:endParaRPr sz="1200">
              <a:latin typeface="Arial"/>
              <a:cs typeface="Arial"/>
            </a:endParaRPr>
          </a:p>
          <a:p>
            <a:pPr marL="12700" marR="3060065">
              <a:lnSpc>
                <a:spcPct val="312500"/>
              </a:lnSpc>
              <a:buChar char="•"/>
              <a:tabLst>
                <a:tab pos="108585" algn="l"/>
              </a:tabLst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Our K-Means model worked perfectly and</a:t>
            </a:r>
            <a:r>
              <a:rPr dirty="0" sz="1200" spc="-10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successfully  clustered similar neighbourhoods</a:t>
            </a:r>
            <a:r>
              <a:rPr dirty="0" sz="1200" spc="-1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together.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04445D"/>
              </a:buClr>
              <a:buFont typeface="Arial"/>
              <a:buChar char="•"/>
            </a:pPr>
            <a:endParaRPr sz="13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04445D"/>
              </a:buClr>
              <a:buFont typeface="Arial"/>
              <a:buChar char="•"/>
            </a:pPr>
            <a:endParaRPr sz="1350">
              <a:latin typeface="Arial"/>
              <a:cs typeface="Arial"/>
            </a:endParaRPr>
          </a:p>
          <a:p>
            <a:pPr marL="107950" indent="-95885">
              <a:lnSpc>
                <a:spcPct val="100000"/>
              </a:lnSpc>
              <a:buChar char="•"/>
              <a:tabLst>
                <a:tab pos="108585" algn="l"/>
              </a:tabLst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After studying all three clusters, it is recommended to</a:t>
            </a:r>
            <a:r>
              <a:rPr dirty="0" sz="1200" spc="-2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the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04445D"/>
              </a:buClr>
              <a:buFont typeface="Arial"/>
              <a:buChar char="•"/>
            </a:pPr>
            <a:endParaRPr sz="13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04445D"/>
              </a:buClr>
              <a:buFont typeface="Arial"/>
              <a:buChar char="•"/>
            </a:pPr>
            <a:endParaRPr sz="1150">
              <a:latin typeface="Arial"/>
              <a:cs typeface="Arial"/>
            </a:endParaRPr>
          </a:p>
          <a:p>
            <a:pPr marL="12700" marR="5080">
              <a:lnSpc>
                <a:spcPct val="114599"/>
              </a:lnSpc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client that neighbourhoods such as HITECH CITY, RAJBHAVAN ROAD, BANJARA HILLS that fall in  cluster 2,</a:t>
            </a:r>
            <a:r>
              <a:rPr dirty="0" sz="1200" spc="-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3</a:t>
            </a:r>
            <a:endParaRPr sz="1200">
              <a:latin typeface="Arial"/>
              <a:cs typeface="Arial"/>
            </a:endParaRPr>
          </a:p>
          <a:p>
            <a:pPr marL="12700" marR="3426460">
              <a:lnSpc>
                <a:spcPct val="312500"/>
              </a:lnSpc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look like good locations for starting their</a:t>
            </a:r>
            <a:r>
              <a:rPr dirty="0" sz="1200" spc="-10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restaurant  business.</a:t>
            </a:r>
            <a:endParaRPr sz="1200">
              <a:latin typeface="Arial"/>
              <a:cs typeface="Arial"/>
            </a:endParaRPr>
          </a:p>
          <a:p>
            <a:pPr marL="12700" marR="2702560">
              <a:lnSpc>
                <a:spcPct val="312500"/>
              </a:lnSpc>
              <a:buChar char="•"/>
              <a:tabLst>
                <a:tab pos="108585" algn="l"/>
              </a:tabLst>
            </a:pP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The client can go ahead and make a decision depending</a:t>
            </a:r>
            <a:r>
              <a:rPr dirty="0" sz="1200" spc="-10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on  other factors like availability and legal requirements</a:t>
            </a:r>
            <a:r>
              <a:rPr dirty="0" sz="1200" spc="-45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1200">
                <a:solidFill>
                  <a:srgbClr val="04445D"/>
                </a:solidFill>
                <a:latin typeface="Arial"/>
                <a:cs typeface="Arial"/>
              </a:rPr>
              <a:t>that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68954" y="8743150"/>
            <a:ext cx="3807460" cy="36258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2200" spc="75">
                <a:solidFill>
                  <a:srgbClr val="04445D"/>
                </a:solidFill>
                <a:latin typeface="Arial"/>
                <a:cs typeface="Arial"/>
              </a:rPr>
              <a:t>are </a:t>
            </a:r>
            <a:r>
              <a:rPr dirty="0" sz="2200" spc="145">
                <a:solidFill>
                  <a:srgbClr val="04445D"/>
                </a:solidFill>
                <a:latin typeface="Arial"/>
                <a:cs typeface="Arial"/>
              </a:rPr>
              <a:t>out </a:t>
            </a:r>
            <a:r>
              <a:rPr dirty="0" sz="2200" spc="135">
                <a:solidFill>
                  <a:srgbClr val="04445D"/>
                </a:solidFill>
                <a:latin typeface="Arial"/>
                <a:cs typeface="Arial"/>
              </a:rPr>
              <a:t>of </a:t>
            </a:r>
            <a:r>
              <a:rPr dirty="0" sz="2200" spc="130">
                <a:solidFill>
                  <a:srgbClr val="04445D"/>
                </a:solidFill>
                <a:latin typeface="Arial"/>
                <a:cs typeface="Arial"/>
              </a:rPr>
              <a:t>scope </a:t>
            </a:r>
            <a:r>
              <a:rPr dirty="0" sz="2200" spc="135">
                <a:solidFill>
                  <a:srgbClr val="04445D"/>
                </a:solidFill>
                <a:latin typeface="Arial"/>
                <a:cs typeface="Arial"/>
              </a:rPr>
              <a:t>of </a:t>
            </a:r>
            <a:r>
              <a:rPr dirty="0" sz="2200" spc="90">
                <a:solidFill>
                  <a:srgbClr val="04445D"/>
                </a:solidFill>
                <a:latin typeface="Arial"/>
                <a:cs typeface="Arial"/>
              </a:rPr>
              <a:t>this</a:t>
            </a:r>
            <a:r>
              <a:rPr dirty="0" sz="2200" spc="-210">
                <a:solidFill>
                  <a:srgbClr val="04445D"/>
                </a:solidFill>
                <a:latin typeface="Arial"/>
                <a:cs typeface="Arial"/>
              </a:rPr>
              <a:t> </a:t>
            </a:r>
            <a:r>
              <a:rPr dirty="0" sz="2200" spc="120">
                <a:solidFill>
                  <a:srgbClr val="04445D"/>
                </a:solidFill>
                <a:latin typeface="Arial"/>
                <a:cs typeface="Arial"/>
              </a:rPr>
              <a:t>proj</a:t>
            </a:r>
            <a:endParaRPr sz="22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0" y="5"/>
            <a:ext cx="6176645" cy="10287000"/>
            <a:chOff x="0" y="5"/>
            <a:chExt cx="6176645" cy="10287000"/>
          </a:xfrm>
        </p:grpSpPr>
        <p:sp>
          <p:nvSpPr>
            <p:cNvPr id="7" name="object 7"/>
            <p:cNvSpPr/>
            <p:nvPr/>
          </p:nvSpPr>
          <p:spPr>
            <a:xfrm>
              <a:off x="0" y="6"/>
              <a:ext cx="6176645" cy="10287000"/>
            </a:xfrm>
            <a:custGeom>
              <a:avLst/>
              <a:gdLst/>
              <a:ahLst/>
              <a:cxnLst/>
              <a:rect l="l" t="t" r="r" b="b"/>
              <a:pathLst>
                <a:path w="6176645" h="10287000">
                  <a:moveTo>
                    <a:pt x="0" y="10286993"/>
                  </a:moveTo>
                  <a:lnTo>
                    <a:pt x="0" y="0"/>
                  </a:lnTo>
                  <a:lnTo>
                    <a:pt x="6176412" y="0"/>
                  </a:lnTo>
                  <a:lnTo>
                    <a:pt x="6176412" y="10286993"/>
                  </a:lnTo>
                  <a:lnTo>
                    <a:pt x="0" y="10286993"/>
                  </a:lnTo>
                  <a:close/>
                </a:path>
              </a:pathLst>
            </a:custGeom>
            <a:solidFill>
              <a:srgbClr val="74E6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581320" y="5"/>
              <a:ext cx="2343149" cy="815368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4485" y="5136290"/>
              <a:ext cx="3200400" cy="3200400"/>
            </a:xfrm>
            <a:custGeom>
              <a:avLst/>
              <a:gdLst/>
              <a:ahLst/>
              <a:cxnLst/>
              <a:rect l="l" t="t" r="r" b="b"/>
              <a:pathLst>
                <a:path w="3200400" h="3200400">
                  <a:moveTo>
                    <a:pt x="0" y="0"/>
                  </a:moveTo>
                  <a:lnTo>
                    <a:pt x="3200358" y="3200399"/>
                  </a:lnTo>
                  <a:lnTo>
                    <a:pt x="0" y="3200399"/>
                  </a:lnTo>
                  <a:close/>
                </a:path>
              </a:pathLst>
            </a:custGeom>
            <a:solidFill>
              <a:srgbClr val="74E6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3201326" y="2092261"/>
              <a:ext cx="2343149" cy="8194738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3003525" y="2008280"/>
              <a:ext cx="2590800" cy="2590800"/>
            </a:xfrm>
            <a:custGeom>
              <a:avLst/>
              <a:gdLst/>
              <a:ahLst/>
              <a:cxnLst/>
              <a:rect l="l" t="t" r="r" b="b"/>
              <a:pathLst>
                <a:path w="2590800" h="2590800">
                  <a:moveTo>
                    <a:pt x="2590767" y="2590800"/>
                  </a:moveTo>
                  <a:lnTo>
                    <a:pt x="0" y="0"/>
                  </a:lnTo>
                  <a:lnTo>
                    <a:pt x="2590767" y="0"/>
                  </a:lnTo>
                  <a:close/>
                </a:path>
              </a:pathLst>
            </a:custGeom>
            <a:solidFill>
              <a:srgbClr val="74E6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2189552" y="5052221"/>
              <a:ext cx="2276475" cy="2276475"/>
            </a:xfrm>
            <a:custGeom>
              <a:avLst/>
              <a:gdLst/>
              <a:ahLst/>
              <a:cxnLst/>
              <a:rect l="l" t="t" r="r" b="b"/>
              <a:pathLst>
                <a:path w="2276475" h="2276475">
                  <a:moveTo>
                    <a:pt x="2276474" y="2269621"/>
                  </a:moveTo>
                  <a:lnTo>
                    <a:pt x="2276474" y="2276353"/>
                  </a:lnTo>
                  <a:lnTo>
                    <a:pt x="1523937" y="2276353"/>
                  </a:lnTo>
                  <a:lnTo>
                    <a:pt x="0" y="755095"/>
                  </a:lnTo>
                  <a:lnTo>
                    <a:pt x="0" y="2813"/>
                  </a:lnTo>
                  <a:lnTo>
                    <a:pt x="2818" y="0"/>
                  </a:lnTo>
                  <a:lnTo>
                    <a:pt x="2276474" y="2269621"/>
                  </a:lnTo>
                  <a:close/>
                </a:path>
              </a:pathLst>
            </a:custGeom>
            <a:solidFill>
              <a:srgbClr val="EBFDFF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2189552" y="5807317"/>
              <a:ext cx="1524000" cy="1521460"/>
            </a:xfrm>
            <a:custGeom>
              <a:avLst/>
              <a:gdLst/>
              <a:ahLst/>
              <a:cxnLst/>
              <a:rect l="l" t="t" r="r" b="b"/>
              <a:pathLst>
                <a:path w="1524000" h="1521459">
                  <a:moveTo>
                    <a:pt x="1523937" y="1521257"/>
                  </a:moveTo>
                  <a:lnTo>
                    <a:pt x="764673" y="1521257"/>
                  </a:lnTo>
                  <a:lnTo>
                    <a:pt x="0" y="757931"/>
                  </a:lnTo>
                  <a:lnTo>
                    <a:pt x="0" y="0"/>
                  </a:lnTo>
                  <a:lnTo>
                    <a:pt x="1523937" y="1521257"/>
                  </a:lnTo>
                  <a:close/>
                </a:path>
              </a:pathLst>
            </a:custGeom>
            <a:solidFill>
              <a:srgbClr val="EBFDFF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2189552" y="6565249"/>
              <a:ext cx="765175" cy="763905"/>
            </a:xfrm>
            <a:custGeom>
              <a:avLst/>
              <a:gdLst/>
              <a:ahLst/>
              <a:cxnLst/>
              <a:rect l="l" t="t" r="r" b="b"/>
              <a:pathLst>
                <a:path w="765175" h="763904">
                  <a:moveTo>
                    <a:pt x="764673" y="763325"/>
                  </a:moveTo>
                  <a:lnTo>
                    <a:pt x="5431" y="763325"/>
                  </a:lnTo>
                  <a:lnTo>
                    <a:pt x="0" y="757903"/>
                  </a:lnTo>
                  <a:lnTo>
                    <a:pt x="0" y="0"/>
                  </a:lnTo>
                  <a:lnTo>
                    <a:pt x="764673" y="763325"/>
                  </a:lnTo>
                  <a:close/>
                </a:path>
              </a:pathLst>
            </a:custGeom>
            <a:solidFill>
              <a:srgbClr val="EBFDF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4141476" y="5"/>
              <a:ext cx="1408430" cy="1028700"/>
            </a:xfrm>
            <a:custGeom>
              <a:avLst/>
              <a:gdLst/>
              <a:ahLst/>
              <a:cxnLst/>
              <a:rect l="l" t="t" r="r" b="b"/>
              <a:pathLst>
                <a:path w="1408430" h="1028700">
                  <a:moveTo>
                    <a:pt x="1407982" y="1028579"/>
                  </a:moveTo>
                  <a:lnTo>
                    <a:pt x="939759" y="1028579"/>
                  </a:lnTo>
                  <a:lnTo>
                    <a:pt x="0" y="86530"/>
                  </a:lnTo>
                  <a:lnTo>
                    <a:pt x="0" y="0"/>
                  </a:lnTo>
                  <a:lnTo>
                    <a:pt x="381886" y="0"/>
                  </a:lnTo>
                  <a:lnTo>
                    <a:pt x="1407982" y="1028579"/>
                  </a:lnTo>
                  <a:close/>
                </a:path>
              </a:pathLst>
            </a:custGeom>
            <a:solidFill>
              <a:srgbClr val="EBFDFF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4139759" y="84815"/>
              <a:ext cx="941705" cy="944244"/>
            </a:xfrm>
            <a:custGeom>
              <a:avLst/>
              <a:gdLst/>
              <a:ahLst/>
              <a:cxnLst/>
              <a:rect l="l" t="t" r="r" b="b"/>
              <a:pathLst>
                <a:path w="941705" h="944244">
                  <a:moveTo>
                    <a:pt x="941476" y="943769"/>
                  </a:moveTo>
                  <a:lnTo>
                    <a:pt x="473263" y="943769"/>
                  </a:lnTo>
                  <a:lnTo>
                    <a:pt x="0" y="469354"/>
                  </a:lnTo>
                  <a:lnTo>
                    <a:pt x="0" y="0"/>
                  </a:lnTo>
                  <a:lnTo>
                    <a:pt x="941476" y="943769"/>
                  </a:lnTo>
                  <a:close/>
                </a:path>
              </a:pathLst>
            </a:custGeom>
            <a:solidFill>
              <a:srgbClr val="EBFDFF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4139759" y="554170"/>
              <a:ext cx="473709" cy="474980"/>
            </a:xfrm>
            <a:custGeom>
              <a:avLst/>
              <a:gdLst/>
              <a:ahLst/>
              <a:cxnLst/>
              <a:rect l="l" t="t" r="r" b="b"/>
              <a:pathLst>
                <a:path w="473710" h="474980">
                  <a:moveTo>
                    <a:pt x="473263" y="474414"/>
                  </a:moveTo>
                  <a:lnTo>
                    <a:pt x="5064" y="474414"/>
                  </a:lnTo>
                  <a:lnTo>
                    <a:pt x="0" y="469337"/>
                  </a:lnTo>
                  <a:lnTo>
                    <a:pt x="0" y="0"/>
                  </a:lnTo>
                  <a:lnTo>
                    <a:pt x="473263" y="474414"/>
                  </a:lnTo>
                  <a:close/>
                </a:path>
              </a:pathLst>
            </a:custGeom>
            <a:solidFill>
              <a:srgbClr val="EBFDF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/>
            <p:cNvSpPr/>
            <p:nvPr/>
          </p:nvSpPr>
          <p:spPr>
            <a:xfrm>
              <a:off x="580277" y="8828515"/>
              <a:ext cx="857250" cy="857250"/>
            </a:xfrm>
            <a:custGeom>
              <a:avLst/>
              <a:gdLst/>
              <a:ahLst/>
              <a:cxnLst/>
              <a:rect l="l" t="t" r="r" b="b"/>
              <a:pathLst>
                <a:path w="857250" h="857250">
                  <a:moveTo>
                    <a:pt x="857249" y="857223"/>
                  </a:moveTo>
                  <a:lnTo>
                    <a:pt x="572519" y="857223"/>
                  </a:lnTo>
                  <a:lnTo>
                    <a:pt x="0" y="283306"/>
                  </a:lnTo>
                  <a:lnTo>
                    <a:pt x="0" y="2105"/>
                  </a:lnTo>
                  <a:lnTo>
                    <a:pt x="2099" y="0"/>
                  </a:lnTo>
                  <a:lnTo>
                    <a:pt x="857249" y="857223"/>
                  </a:lnTo>
                  <a:close/>
                </a:path>
              </a:pathLst>
            </a:custGeom>
            <a:solidFill>
              <a:srgbClr val="EBFDFF">
                <a:alpha val="2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580277" y="9111821"/>
              <a:ext cx="572770" cy="574040"/>
            </a:xfrm>
            <a:custGeom>
              <a:avLst/>
              <a:gdLst/>
              <a:ahLst/>
              <a:cxnLst/>
              <a:rect l="l" t="t" r="r" b="b"/>
              <a:pathLst>
                <a:path w="572769" h="574040">
                  <a:moveTo>
                    <a:pt x="572519" y="573916"/>
                  </a:moveTo>
                  <a:lnTo>
                    <a:pt x="287795" y="573916"/>
                  </a:lnTo>
                  <a:lnTo>
                    <a:pt x="0" y="285419"/>
                  </a:lnTo>
                  <a:lnTo>
                    <a:pt x="0" y="0"/>
                  </a:lnTo>
                  <a:lnTo>
                    <a:pt x="572519" y="573916"/>
                  </a:lnTo>
                  <a:close/>
                </a:path>
              </a:pathLst>
            </a:custGeom>
            <a:solidFill>
              <a:srgbClr val="EBFDFF">
                <a:alpha val="4979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580277" y="9397241"/>
              <a:ext cx="288290" cy="288925"/>
            </a:xfrm>
            <a:custGeom>
              <a:avLst/>
              <a:gdLst/>
              <a:ahLst/>
              <a:cxnLst/>
              <a:rect l="l" t="t" r="r" b="b"/>
              <a:pathLst>
                <a:path w="288290" h="288925">
                  <a:moveTo>
                    <a:pt x="287795" y="288496"/>
                  </a:moveTo>
                  <a:lnTo>
                    <a:pt x="3079" y="288496"/>
                  </a:lnTo>
                  <a:lnTo>
                    <a:pt x="0" y="285409"/>
                  </a:lnTo>
                  <a:lnTo>
                    <a:pt x="0" y="0"/>
                  </a:lnTo>
                  <a:lnTo>
                    <a:pt x="287795" y="288496"/>
                  </a:lnTo>
                  <a:close/>
                </a:path>
              </a:pathLst>
            </a:custGeom>
            <a:solidFill>
              <a:srgbClr val="EBFDFF">
                <a:alpha val="79998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mirza irfan</dc:creator>
  <cp:keywords>DAEUYmXfd8o,BAEFNP3i_8U</cp:keywords>
  <dc:title>(conflicting copy) The City Central Project</dc:title>
  <dcterms:created xsi:type="dcterms:W3CDTF">2021-02-01T16:22:49Z</dcterms:created>
  <dcterms:modified xsi:type="dcterms:W3CDTF">2021-02-01T16:22:49Z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2021-02-01T00:00:00Z</vt:filetime>
  </property>
  <property fmtid="{D5CDD505-2E9C-101B-9397-08002B2CF9AE}" pid="3" name="Creator">
    <vt:lpwstr>Canva</vt:lpwstr>
  </property>
  <property fmtid="{D5CDD505-2E9C-101B-9397-08002B2CF9AE}" pid="4" name="LastSaved">
    <vt:filetime>2021-02-01T00:00:00Z</vt:filetime>
  </property>
</Properties>
</file>